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44"/>
  </p:handoutMasterIdLst>
  <p:sldIdLst>
    <p:sldId id="256" r:id="rId2"/>
    <p:sldId id="257" r:id="rId3"/>
    <p:sldId id="258" r:id="rId4"/>
    <p:sldId id="259" r:id="rId5"/>
    <p:sldId id="260" r:id="rId6"/>
    <p:sldId id="295" r:id="rId7"/>
    <p:sldId id="324" r:id="rId8"/>
    <p:sldId id="296" r:id="rId9"/>
    <p:sldId id="325" r:id="rId10"/>
    <p:sldId id="299" r:id="rId11"/>
    <p:sldId id="261" r:id="rId12"/>
    <p:sldId id="262" r:id="rId13"/>
    <p:sldId id="263" r:id="rId14"/>
    <p:sldId id="303" r:id="rId15"/>
    <p:sldId id="304" r:id="rId16"/>
    <p:sldId id="316" r:id="rId17"/>
    <p:sldId id="317" r:id="rId18"/>
    <p:sldId id="318" r:id="rId19"/>
    <p:sldId id="319" r:id="rId20"/>
    <p:sldId id="305" r:id="rId21"/>
    <p:sldId id="306" r:id="rId22"/>
    <p:sldId id="307" r:id="rId23"/>
    <p:sldId id="320" r:id="rId24"/>
    <p:sldId id="312" r:id="rId25"/>
    <p:sldId id="314" r:id="rId26"/>
    <p:sldId id="269" r:id="rId27"/>
    <p:sldId id="321" r:id="rId28"/>
    <p:sldId id="323" r:id="rId29"/>
    <p:sldId id="322" r:id="rId30"/>
    <p:sldId id="270" r:id="rId31"/>
    <p:sldId id="271" r:id="rId32"/>
    <p:sldId id="272" r:id="rId33"/>
    <p:sldId id="273" r:id="rId34"/>
    <p:sldId id="274" r:id="rId35"/>
    <p:sldId id="275" r:id="rId36"/>
    <p:sldId id="276" r:id="rId37"/>
    <p:sldId id="277" r:id="rId38"/>
    <p:sldId id="290" r:id="rId39"/>
    <p:sldId id="291" r:id="rId40"/>
    <p:sldId id="292" r:id="rId41"/>
    <p:sldId id="293" r:id="rId42"/>
    <p:sldId id="294" r:id="rId43"/>
  </p:sldIdLst>
  <p:sldSz cx="12192000" cy="6858000"/>
  <p:notesSz cx="11209338" cy="7069138"/>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E00"/>
    <a:srgbClr val="000000"/>
    <a:srgbClr val="2962FF"/>
    <a:srgbClr val="1B5E20"/>
    <a:srgbClr val="00E676"/>
    <a:srgbClr val="4CAF50"/>
    <a:srgbClr val="00C853"/>
    <a:srgbClr val="FFEB3B"/>
    <a:srgbClr val="F44336"/>
    <a:srgbClr val="9C2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Objects="1">
      <p:cViewPr varScale="1">
        <p:scale>
          <a:sx n="79" d="100"/>
          <a:sy n="79" d="100"/>
        </p:scale>
        <p:origin x="-1024" y="-96"/>
      </p:cViewPr>
      <p:guideLst>
        <p:guide orient="horz" pos="2880"/>
        <p:guide pos="2160"/>
      </p:guideLst>
    </p:cSldViewPr>
  </p:slideViewPr>
  <p:notesTextViewPr>
    <p:cViewPr>
      <p:scale>
        <a:sx n="100" d="100"/>
        <a:sy n="100" d="100"/>
      </p:scale>
      <p:origin x="0" y="0"/>
    </p:cViewPr>
  </p:notesTextViewPr>
  <p:gridSpacing cx="76330" cy="7633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857750" cy="354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350000" y="0"/>
            <a:ext cx="4856163" cy="354013"/>
          </a:xfrm>
          <a:prstGeom prst="rect">
            <a:avLst/>
          </a:prstGeom>
        </p:spPr>
        <p:txBody>
          <a:bodyPr vert="horz" lIns="91440" tIns="45720" rIns="91440" bIns="45720" rtlCol="0"/>
          <a:lstStyle>
            <a:lvl1pPr algn="r">
              <a:defRPr sz="1200"/>
            </a:lvl1pPr>
          </a:lstStyle>
          <a:p>
            <a:fld id="{39BCAA08-64FD-1345-8C8F-B7C79D90FFAC}" type="datetimeFigureOut">
              <a:rPr lang="en-US" smtClean="0"/>
              <a:t>9/4/17</a:t>
            </a:fld>
            <a:endParaRPr lang="en-US"/>
          </a:p>
        </p:txBody>
      </p:sp>
      <p:sp>
        <p:nvSpPr>
          <p:cNvPr id="4" name="Footer Placeholder 3"/>
          <p:cNvSpPr>
            <a:spLocks noGrp="1"/>
          </p:cNvSpPr>
          <p:nvPr>
            <p:ph type="ftr" sz="quarter" idx="2"/>
          </p:nvPr>
        </p:nvSpPr>
        <p:spPr>
          <a:xfrm>
            <a:off x="0" y="6715125"/>
            <a:ext cx="4857750" cy="352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350000" y="6715125"/>
            <a:ext cx="4856163" cy="352425"/>
          </a:xfrm>
          <a:prstGeom prst="rect">
            <a:avLst/>
          </a:prstGeom>
        </p:spPr>
        <p:txBody>
          <a:bodyPr vert="horz" lIns="91440" tIns="45720" rIns="91440" bIns="45720" rtlCol="0" anchor="b"/>
          <a:lstStyle>
            <a:lvl1pPr algn="r">
              <a:defRPr sz="1200"/>
            </a:lvl1pPr>
          </a:lstStyle>
          <a:p>
            <a:fld id="{E413E261-9294-F742-B2C2-A32208F2FAFE}" type="slidenum">
              <a:rPr lang="en-US" smtClean="0"/>
              <a:t>‹#›</a:t>
            </a:fld>
            <a:endParaRPr lang="en-US"/>
          </a:p>
        </p:txBody>
      </p:sp>
    </p:spTree>
    <p:extLst>
      <p:ext uri="{BB962C8B-B14F-4D97-AF65-F5344CB8AC3E}">
        <p14:creationId xmlns:p14="http://schemas.microsoft.com/office/powerpoint/2010/main" val="260456144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1"/>
            <a:ext cx="10363201"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1" y="3840480"/>
            <a:ext cx="8534399" cy="4001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9/4/17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56566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600" b="0" i="0" u="heavy">
                <a:solidFill>
                  <a:srgbClr val="3369E8"/>
                </a:solidFill>
                <a:latin typeface="Segoe UI Light"/>
                <a:cs typeface="Segoe U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9/4/17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565661"/>
                </a:solidFill>
                <a:latin typeface="Calibri"/>
                <a:cs typeface="Calibri"/>
              </a:defRPr>
            </a:lvl1pPr>
          </a:lstStyle>
          <a:p>
            <a:endParaRPr/>
          </a:p>
        </p:txBody>
      </p:sp>
      <p:sp>
        <p:nvSpPr>
          <p:cNvPr id="3" name="Holder 3"/>
          <p:cNvSpPr>
            <a:spLocks noGrp="1"/>
          </p:cNvSpPr>
          <p:nvPr>
            <p:ph sz="half" idx="2"/>
          </p:nvPr>
        </p:nvSpPr>
        <p:spPr>
          <a:xfrm>
            <a:off x="734365" y="1506221"/>
            <a:ext cx="5117465" cy="369332"/>
          </a:xfrm>
          <a:prstGeom prst="rect">
            <a:avLst/>
          </a:prstGeom>
        </p:spPr>
        <p:txBody>
          <a:bodyPr wrap="square" lIns="0" tIns="0" rIns="0" bIns="0">
            <a:spAutoFit/>
          </a:bodyPr>
          <a:lstStyle>
            <a:lvl1pPr>
              <a:defRPr sz="2400" b="0" i="0">
                <a:solidFill>
                  <a:srgbClr val="666666"/>
                </a:solidFill>
                <a:latin typeface="Segoe UI Light"/>
                <a:cs typeface="Segoe UI Light"/>
              </a:defRPr>
            </a:lvl1pPr>
          </a:lstStyle>
          <a:p>
            <a:endParaRPr/>
          </a:p>
        </p:txBody>
      </p:sp>
      <p:sp>
        <p:nvSpPr>
          <p:cNvPr id="4" name="Holder 4"/>
          <p:cNvSpPr>
            <a:spLocks noGrp="1"/>
          </p:cNvSpPr>
          <p:nvPr>
            <p:ph sz="half" idx="3"/>
          </p:nvPr>
        </p:nvSpPr>
        <p:spPr>
          <a:xfrm>
            <a:off x="7581392" y="2186053"/>
            <a:ext cx="3052445" cy="238527"/>
          </a:xfrm>
          <a:prstGeom prst="rect">
            <a:avLst/>
          </a:prstGeom>
        </p:spPr>
        <p:txBody>
          <a:bodyPr wrap="square" lIns="0" tIns="0" rIns="0" bIns="0">
            <a:spAutoFit/>
          </a:bodyPr>
          <a:lstStyle>
            <a:lvl1pPr>
              <a:defRPr sz="1550" b="0" i="0">
                <a:solidFill>
                  <a:srgbClr val="666666"/>
                </a:solidFill>
                <a:latin typeface="Segoe UI Light"/>
                <a:cs typeface="Segoe UI Ligh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9/4/17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56566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9/4/17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255009" y="1103375"/>
            <a:ext cx="3681984" cy="368807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9/4/17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0958" y="319279"/>
            <a:ext cx="11810085" cy="492443"/>
          </a:xfrm>
          <a:prstGeom prst="rect">
            <a:avLst/>
          </a:prstGeom>
        </p:spPr>
        <p:txBody>
          <a:bodyPr wrap="square" lIns="0" tIns="0" rIns="0" bIns="0">
            <a:spAutoFit/>
          </a:bodyPr>
          <a:lstStyle>
            <a:lvl1pPr>
              <a:defRPr sz="3200" b="0" i="0">
                <a:solidFill>
                  <a:srgbClr val="565661"/>
                </a:solidFill>
                <a:latin typeface="Calibri"/>
                <a:cs typeface="Calibri"/>
              </a:defRPr>
            </a:lvl1pPr>
          </a:lstStyle>
          <a:p>
            <a:endParaRPr/>
          </a:p>
        </p:txBody>
      </p:sp>
      <p:sp>
        <p:nvSpPr>
          <p:cNvPr id="3" name="Holder 3"/>
          <p:cNvSpPr>
            <a:spLocks noGrp="1"/>
          </p:cNvSpPr>
          <p:nvPr>
            <p:ph type="body" idx="1"/>
          </p:nvPr>
        </p:nvSpPr>
        <p:spPr>
          <a:xfrm>
            <a:off x="500126" y="1402969"/>
            <a:ext cx="11191748" cy="400110"/>
          </a:xfrm>
          <a:prstGeom prst="rect">
            <a:avLst/>
          </a:prstGeom>
        </p:spPr>
        <p:txBody>
          <a:bodyPr wrap="square" lIns="0" tIns="0" rIns="0" bIns="0">
            <a:spAutoFit/>
          </a:bodyPr>
          <a:lstStyle>
            <a:lvl1pPr>
              <a:defRPr sz="2600" b="0" i="0" u="heavy">
                <a:solidFill>
                  <a:srgbClr val="3369E8"/>
                </a:solidFill>
                <a:latin typeface="Segoe UI Light"/>
                <a:cs typeface="Segoe UI Light"/>
              </a:defRPr>
            </a:lvl1pPr>
          </a:lstStyle>
          <a:p>
            <a:endParaRPr/>
          </a:p>
        </p:txBody>
      </p:sp>
      <p:sp>
        <p:nvSpPr>
          <p:cNvPr id="4" name="Holder 4"/>
          <p:cNvSpPr>
            <a:spLocks noGrp="1"/>
          </p:cNvSpPr>
          <p:nvPr>
            <p:ph type="ftr" sz="quarter" idx="5"/>
          </p:nvPr>
        </p:nvSpPr>
        <p:spPr>
          <a:xfrm>
            <a:off x="4145282" y="6377940"/>
            <a:ext cx="3901439"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599" y="6377940"/>
            <a:ext cx="2804161"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9/4/17</a:t>
            </a:fld>
            <a:endParaRPr lang="en-US"/>
          </a:p>
        </p:txBody>
      </p:sp>
      <p:sp>
        <p:nvSpPr>
          <p:cNvPr id="6" name="Holder 6"/>
          <p:cNvSpPr>
            <a:spLocks noGrp="1"/>
          </p:cNvSpPr>
          <p:nvPr>
            <p:ph type="sldNum" sz="quarter" idx="7"/>
          </p:nvPr>
        </p:nvSpPr>
        <p:spPr>
          <a:xfrm>
            <a:off x="8778240" y="6377940"/>
            <a:ext cx="2804161"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image" Target="../media/image27.jpeg"/><Relationship Id="rId8" Type="http://schemas.openxmlformats.org/officeDocument/2006/relationships/image" Target="../media/image28.jpeg"/><Relationship Id="rId9" Type="http://schemas.openxmlformats.org/officeDocument/2006/relationships/image" Target="../media/image29.png"/><Relationship Id="rId10" Type="http://schemas.openxmlformats.org/officeDocument/2006/relationships/image" Target="../media/image30.jpeg"/><Relationship Id="rId11"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 Id="rId3" Type="http://schemas.openxmlformats.org/officeDocument/2006/relationships/image" Target="../media/image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58.jpeg"/><Relationship Id="rId8" Type="http://schemas.openxmlformats.org/officeDocument/2006/relationships/image" Target="../media/image59.jpeg"/><Relationship Id="rId9" Type="http://schemas.openxmlformats.org/officeDocument/2006/relationships/image" Target="../media/image60.jpeg"/><Relationship Id="rId10" Type="http://schemas.openxmlformats.org/officeDocument/2006/relationships/image" Target="../media/image61.jpeg"/><Relationship Id="rId11"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23.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0" Type="http://schemas.openxmlformats.org/officeDocument/2006/relationships/image" Target="../media/image84.png"/><Relationship Id="rId21" Type="http://schemas.openxmlformats.org/officeDocument/2006/relationships/image" Target="../media/image85.png"/><Relationship Id="rId22" Type="http://schemas.openxmlformats.org/officeDocument/2006/relationships/image" Target="../media/image86.png"/><Relationship Id="rId23" Type="http://schemas.openxmlformats.org/officeDocument/2006/relationships/image" Target="../media/image87.png"/><Relationship Id="rId24" Type="http://schemas.openxmlformats.org/officeDocument/2006/relationships/image" Target="../media/image88.png"/><Relationship Id="rId25" Type="http://schemas.openxmlformats.org/officeDocument/2006/relationships/image" Target="../media/image89.png"/><Relationship Id="rId26" Type="http://schemas.openxmlformats.org/officeDocument/2006/relationships/image" Target="../media/image90.png"/><Relationship Id="rId27" Type="http://schemas.openxmlformats.org/officeDocument/2006/relationships/image" Target="../media/image91.png"/><Relationship Id="rId28" Type="http://schemas.openxmlformats.org/officeDocument/2006/relationships/image" Target="../media/image92.png"/><Relationship Id="rId29" Type="http://schemas.openxmlformats.org/officeDocument/2006/relationships/image" Target="../media/image93.png"/><Relationship Id="rId1" Type="http://schemas.openxmlformats.org/officeDocument/2006/relationships/slideLayout" Target="../slideLayouts/slideLayout3.xml"/><Relationship Id="rId2" Type="http://schemas.openxmlformats.org/officeDocument/2006/relationships/image" Target="../media/image66.jpe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30" Type="http://schemas.openxmlformats.org/officeDocument/2006/relationships/image" Target="../media/image94.png"/><Relationship Id="rId31" Type="http://schemas.openxmlformats.org/officeDocument/2006/relationships/image" Target="../media/image95.png"/><Relationship Id="rId32" Type="http://schemas.openxmlformats.org/officeDocument/2006/relationships/image" Target="../media/image96.png"/><Relationship Id="rId9" Type="http://schemas.openxmlformats.org/officeDocument/2006/relationships/image" Target="../media/image73.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33" Type="http://schemas.openxmlformats.org/officeDocument/2006/relationships/image" Target="../media/image97.png"/><Relationship Id="rId34" Type="http://schemas.openxmlformats.org/officeDocument/2006/relationships/image" Target="../media/image98.png"/><Relationship Id="rId35" Type="http://schemas.openxmlformats.org/officeDocument/2006/relationships/image" Target="../media/image99.png"/><Relationship Id="rId10" Type="http://schemas.openxmlformats.org/officeDocument/2006/relationships/image" Target="../media/image74.png"/><Relationship Id="rId11" Type="http://schemas.openxmlformats.org/officeDocument/2006/relationships/image" Target="../media/image75.png"/><Relationship Id="rId12" Type="http://schemas.openxmlformats.org/officeDocument/2006/relationships/image" Target="../media/image76.png"/><Relationship Id="rId13" Type="http://schemas.openxmlformats.org/officeDocument/2006/relationships/image" Target="../media/image77.png"/><Relationship Id="rId14" Type="http://schemas.openxmlformats.org/officeDocument/2006/relationships/image" Target="../media/image78.png"/><Relationship Id="rId15" Type="http://schemas.openxmlformats.org/officeDocument/2006/relationships/image" Target="../media/image79.png"/><Relationship Id="rId16" Type="http://schemas.openxmlformats.org/officeDocument/2006/relationships/image" Target="../media/image80.png"/><Relationship Id="rId17" Type="http://schemas.openxmlformats.org/officeDocument/2006/relationships/image" Target="../media/image81.png"/><Relationship Id="rId18" Type="http://schemas.openxmlformats.org/officeDocument/2006/relationships/image" Target="../media/image82.png"/><Relationship Id="rId19"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107.jpeg"/><Relationship Id="rId4" Type="http://schemas.openxmlformats.org/officeDocument/2006/relationships/image" Target="../media/image108.jpeg"/><Relationship Id="rId5" Type="http://schemas.openxmlformats.org/officeDocument/2006/relationships/image" Target="../media/image109.png"/><Relationship Id="rId1" Type="http://schemas.openxmlformats.org/officeDocument/2006/relationships/slideLayout" Target="../slideLayouts/slideLayout3.xml"/><Relationship Id="rId2"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image" Target="../media/image11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jpeg"/></Relationships>
</file>

<file path=ppt/slides/_rels/slide37.xml.rels><?xml version="1.0" encoding="UTF-8" standalone="yes"?>
<Relationships xmlns="http://schemas.openxmlformats.org/package/2006/relationships"><Relationship Id="rId3" Type="http://schemas.openxmlformats.org/officeDocument/2006/relationships/image" Target="../media/image121.jpeg"/><Relationship Id="rId4" Type="http://schemas.openxmlformats.org/officeDocument/2006/relationships/image" Target="../media/image122.jpeg"/><Relationship Id="rId5" Type="http://schemas.openxmlformats.org/officeDocument/2006/relationships/image" Target="../media/image123.jpeg"/><Relationship Id="rId1" Type="http://schemas.openxmlformats.org/officeDocument/2006/relationships/slideLayout" Target="../slideLayouts/slideLayout2.xml"/><Relationship Id="rId2" Type="http://schemas.openxmlformats.org/officeDocument/2006/relationships/image" Target="../media/image12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17267" y="3230499"/>
            <a:ext cx="6351905" cy="1513235"/>
          </a:xfrm>
          <a:prstGeom prst="rect">
            <a:avLst/>
          </a:prstGeom>
        </p:spPr>
        <p:txBody>
          <a:bodyPr vert="horz" wrap="square" lIns="0" tIns="0" rIns="0" bIns="0" rtlCol="0">
            <a:spAutoFit/>
          </a:bodyPr>
          <a:lstStyle/>
          <a:p>
            <a:pPr marL="12700" marR="5080">
              <a:lnSpc>
                <a:spcPts val="5860"/>
              </a:lnSpc>
            </a:pPr>
            <a:r>
              <a:rPr sz="4500" kern="0" spc="-20">
                <a:solidFill>
                  <a:schemeClr val="tx1">
                    <a:lumMod val="50000"/>
                    <a:lumOff val="50000"/>
                  </a:schemeClr>
                </a:solidFill>
                <a:latin typeface="Roboto" pitchFamily="2" charset="0"/>
                <a:ea typeface="Roboto" pitchFamily="2" charset="0"/>
                <a:cs typeface="Roboto" pitchFamily="2" charset="0"/>
              </a:rPr>
              <a:t>Keselamatan dan Kesehatan Kerja (K3)</a:t>
            </a:r>
          </a:p>
        </p:txBody>
      </p:sp>
      <p:sp>
        <p:nvSpPr>
          <p:cNvPr id="3" name="object 3"/>
          <p:cNvSpPr/>
          <p:nvPr/>
        </p:nvSpPr>
        <p:spPr>
          <a:xfrm>
            <a:off x="1935479" y="762000"/>
            <a:ext cx="2084832" cy="20909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38526" y="3057142"/>
            <a:ext cx="6583045" cy="0"/>
          </a:xfrm>
          <a:custGeom>
            <a:avLst/>
            <a:gdLst/>
            <a:ahLst/>
            <a:cxnLst/>
            <a:rect l="l" t="t" r="r" b="b"/>
            <a:pathLst>
              <a:path w="6583045">
                <a:moveTo>
                  <a:pt x="0" y="0"/>
                </a:moveTo>
                <a:lnTo>
                  <a:pt x="6582664" y="0"/>
                </a:lnTo>
              </a:path>
            </a:pathLst>
          </a:custGeom>
          <a:ln w="6102">
            <a:solidFill>
              <a:srgbClr val="000000">
                <a:alpha val="12157"/>
              </a:srgbClr>
            </a:solidFill>
          </a:ln>
        </p:spPr>
        <p:txBody>
          <a:bodyPr wrap="square" lIns="0" tIns="0" rIns="0" bIns="0" rtlCol="0"/>
          <a:lstStyle/>
          <a:p>
            <a:endParaRPr/>
          </a:p>
        </p:txBody>
      </p:sp>
      <p:sp>
        <p:nvSpPr>
          <p:cNvPr id="5" name="object 5"/>
          <p:cNvSpPr/>
          <p:nvPr/>
        </p:nvSpPr>
        <p:spPr>
          <a:xfrm>
            <a:off x="2063495" y="6150864"/>
            <a:ext cx="1365504" cy="9144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017267" y="4946903"/>
            <a:ext cx="7660133" cy="369332"/>
          </a:xfrm>
          <a:prstGeom prst="rect">
            <a:avLst/>
          </a:prstGeom>
        </p:spPr>
        <p:txBody>
          <a:bodyPr vert="horz" wrap="square" lIns="0" tIns="0" rIns="0" bIns="0" rtlCol="0">
            <a:spAutoFit/>
          </a:bodyPr>
          <a:lstStyle/>
          <a:p>
            <a:pPr marL="12700">
              <a:lnSpc>
                <a:spcPct val="100000"/>
              </a:lnSpc>
            </a:pPr>
            <a:r>
              <a:rPr sz="2400" kern="0">
                <a:solidFill>
                  <a:schemeClr val="tx1">
                    <a:lumMod val="85000"/>
                    <a:lumOff val="15000"/>
                  </a:schemeClr>
                </a:solidFill>
                <a:latin typeface="Roboto" pitchFamily="2" charset="0"/>
                <a:ea typeface="Roboto" pitchFamily="2" charset="0"/>
                <a:cs typeface="Roboto" pitchFamily="2" charset="0"/>
              </a:rPr>
              <a:t>Pengenalan &amp; Penerapan Dasar Di </a:t>
            </a:r>
            <a:r>
              <a:rPr sz="2400" kern="0" err="1">
                <a:solidFill>
                  <a:schemeClr val="tx1">
                    <a:lumMod val="85000"/>
                    <a:lumOff val="15000"/>
                  </a:schemeClr>
                </a:solidFill>
                <a:latin typeface="Roboto" pitchFamily="2" charset="0"/>
                <a:ea typeface="Roboto" pitchFamily="2" charset="0"/>
                <a:cs typeface="Roboto" pitchFamily="2" charset="0"/>
              </a:rPr>
              <a:t>Tempat</a:t>
            </a:r>
            <a:r>
              <a:rPr sz="2400" kern="0">
                <a:solidFill>
                  <a:schemeClr val="tx1">
                    <a:lumMod val="85000"/>
                    <a:lumOff val="15000"/>
                  </a:schemeClr>
                </a:solidFill>
                <a:latin typeface="Roboto" pitchFamily="2" charset="0"/>
                <a:ea typeface="Roboto" pitchFamily="2" charset="0"/>
                <a:cs typeface="Roboto" pitchFamily="2" charset="0"/>
              </a:rPr>
              <a:t> </a:t>
            </a:r>
            <a:r>
              <a:rPr sz="2400" kern="0" err="1" smtClean="0">
                <a:solidFill>
                  <a:schemeClr val="tx1">
                    <a:lumMod val="85000"/>
                    <a:lumOff val="15000"/>
                  </a:schemeClr>
                </a:solidFill>
                <a:latin typeface="Roboto" pitchFamily="2" charset="0"/>
                <a:ea typeface="Roboto" pitchFamily="2" charset="0"/>
                <a:cs typeface="Roboto" pitchFamily="2" charset="0"/>
              </a:rPr>
              <a:t>Kerja</a:t>
            </a:r>
            <a:endParaRPr sz="2400" kern="0">
              <a:solidFill>
                <a:schemeClr val="tx1">
                  <a:lumMod val="85000"/>
                  <a:lumOff val="15000"/>
                </a:schemeClr>
              </a:solidFill>
              <a:latin typeface="Roboto" pitchFamily="2" charset="0"/>
              <a:ea typeface="Roboto" pitchFamily="2" charset="0"/>
              <a:cs typeface="Roboto" pitchFamily="2" charset="0"/>
            </a:endParaRPr>
          </a:p>
        </p:txBody>
      </p:sp>
      <p:sp>
        <p:nvSpPr>
          <p:cNvPr id="7" name="object 2"/>
          <p:cNvSpPr/>
          <p:nvPr/>
        </p:nvSpPr>
        <p:spPr>
          <a:xfrm>
            <a:off x="0" y="0"/>
            <a:ext cx="1004400" cy="685800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0768" y="1438655"/>
            <a:ext cx="4072128" cy="271881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56699"/>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Upaya Pencegahan Kecelakaan Kerja</a:t>
            </a:r>
            <a:endParaRPr lang="id-ID" sz="3400">
              <a:solidFill>
                <a:schemeClr val="bg1"/>
              </a:solidFill>
              <a:latin typeface="Roboto" pitchFamily="2" charset="0"/>
              <a:ea typeface="Roboto" pitchFamily="2" charset="0"/>
              <a:cs typeface="Roboto" pitchFamily="2" charset="0"/>
            </a:endParaRPr>
          </a:p>
        </p:txBody>
      </p:sp>
      <p:sp>
        <p:nvSpPr>
          <p:cNvPr id="6" name="object 6"/>
          <p:cNvSpPr txBox="1">
            <a:spLocks noGrp="1"/>
          </p:cNvSpPr>
          <p:nvPr>
            <p:ph type="body" idx="1"/>
          </p:nvPr>
        </p:nvSpPr>
        <p:spPr>
          <a:xfrm>
            <a:off x="5715000" y="1402969"/>
            <a:ext cx="5976874" cy="4647426"/>
          </a:xfrm>
          <a:prstGeom prst="rect">
            <a:avLst/>
          </a:prstGeom>
        </p:spPr>
        <p:txBody>
          <a:bodyPr vert="horz" wrap="square" lIns="0" tIns="0" rIns="0" bIns="0" rtlCol="0">
            <a:spAutoFit/>
          </a:bodyPr>
          <a:lstStyle/>
          <a:p>
            <a:pPr algn="l" rtl="0"/>
            <a:r>
              <a:rPr sz="2400" b="1" u="none" spc="20" smtClean="0">
                <a:solidFill>
                  <a:srgbClr val="2962FF"/>
                </a:solidFill>
                <a:latin typeface="Roboto" pitchFamily="2" charset="0"/>
                <a:ea typeface="Roboto" pitchFamily="2" charset="0"/>
                <a:cs typeface="Roboto" pitchFamily="2" charset="0"/>
              </a:rPr>
              <a:t>Identifikasi dan Pengendalian </a:t>
            </a:r>
            <a:r>
              <a:rPr sz="2400" b="1" u="none" spc="20">
                <a:solidFill>
                  <a:srgbClr val="2962FF"/>
                </a:solidFill>
                <a:latin typeface="Roboto" pitchFamily="2" charset="0"/>
                <a:ea typeface="Roboto" pitchFamily="2" charset="0"/>
                <a:cs typeface="Roboto" pitchFamily="2" charset="0"/>
              </a:rPr>
              <a:t>Bahaya Di Tempat Kerja</a:t>
            </a:r>
          </a:p>
          <a:p>
            <a:pPr marR="44450" indent="-274320" algn="l" rtl="0">
              <a:buAutoNum type="arabicPeriod"/>
              <a:tabLst>
                <a:tab pos="5462270" algn="l"/>
              </a:tabLst>
            </a:pPr>
            <a:r>
              <a:rPr sz="2000" u="none" kern="500" spc="-15">
                <a:solidFill>
                  <a:schemeClr val="tx1">
                    <a:lumMod val="85000"/>
                    <a:lumOff val="15000"/>
                  </a:schemeClr>
                </a:solidFill>
                <a:latin typeface="Roboto Medium" pitchFamily="2" charset="0"/>
                <a:ea typeface="Roboto Medium" pitchFamily="2" charset="0"/>
                <a:cs typeface="Roboto Medium" pitchFamily="2" charset="0"/>
              </a:rPr>
              <a:t>Pemantauan Kondisi Tidak </a:t>
            </a:r>
            <a:r>
              <a:rPr sz="2000" u="none" kern="500" spc="-15" smtClean="0">
                <a:solidFill>
                  <a:schemeClr val="tx1">
                    <a:lumMod val="85000"/>
                    <a:lumOff val="15000"/>
                  </a:schemeClr>
                </a:solidFill>
                <a:latin typeface="Roboto Medium" pitchFamily="2" charset="0"/>
                <a:ea typeface="Roboto Medium" pitchFamily="2" charset="0"/>
                <a:cs typeface="Roboto Medium" pitchFamily="2" charset="0"/>
              </a:rPr>
              <a:t>Aman</a:t>
            </a:r>
            <a:endParaRPr sz="2000" u="none" kern="500" spc="-15">
              <a:solidFill>
                <a:schemeClr val="tx1">
                  <a:lumMod val="85000"/>
                  <a:lumOff val="15000"/>
                </a:schemeClr>
              </a:solidFill>
              <a:latin typeface="Roboto Medium" pitchFamily="2" charset="0"/>
              <a:ea typeface="Roboto Medium" pitchFamily="2" charset="0"/>
              <a:cs typeface="Roboto Medium" pitchFamily="2" charset="0"/>
            </a:endParaRPr>
          </a:p>
          <a:p>
            <a:pPr marR="44450" indent="-274320" algn="l" rtl="0">
              <a:buAutoNum type="arabicPeriod"/>
              <a:tabLst>
                <a:tab pos="5462270" algn="l"/>
              </a:tabLst>
            </a:pPr>
            <a:r>
              <a:rPr sz="2000" u="none" kern="500" spc="-15">
                <a:solidFill>
                  <a:schemeClr val="tx1">
                    <a:lumMod val="85000"/>
                    <a:lumOff val="15000"/>
                  </a:schemeClr>
                </a:solidFill>
                <a:latin typeface="Roboto Medium" pitchFamily="2" charset="0"/>
                <a:ea typeface="Roboto Medium" pitchFamily="2" charset="0"/>
                <a:cs typeface="Roboto Medium" pitchFamily="2" charset="0"/>
              </a:rPr>
              <a:t>Pemantauan Tindakan Tidak </a:t>
            </a:r>
            <a:r>
              <a:rPr sz="2000" u="none" kern="500" spc="-15" smtClean="0">
                <a:solidFill>
                  <a:schemeClr val="tx1">
                    <a:lumMod val="85000"/>
                    <a:lumOff val="15000"/>
                  </a:schemeClr>
                </a:solidFill>
                <a:latin typeface="Roboto Medium" pitchFamily="2" charset="0"/>
                <a:ea typeface="Roboto Medium" pitchFamily="2" charset="0"/>
                <a:cs typeface="Roboto Medium" pitchFamily="2" charset="0"/>
              </a:rPr>
              <a:t>Aman</a:t>
            </a:r>
            <a:endParaRPr u="none" spc="-5">
              <a:solidFill>
                <a:srgbClr val="666666"/>
              </a:solidFill>
              <a:latin typeface="Segoe UI Light"/>
              <a:cs typeface="Segoe UI Light"/>
            </a:endParaRPr>
          </a:p>
          <a:p>
            <a:pPr algn="l" rtl="0">
              <a:lnSpc>
                <a:spcPct val="100000"/>
              </a:lnSpc>
              <a:spcBef>
                <a:spcPts val="2400"/>
              </a:spcBef>
            </a:pPr>
            <a:r>
              <a:rPr sz="2400" b="1" u="none" spc="20">
                <a:solidFill>
                  <a:srgbClr val="2962FF"/>
                </a:solidFill>
                <a:latin typeface="Roboto" pitchFamily="2" charset="0"/>
                <a:ea typeface="Roboto" pitchFamily="2" charset="0"/>
                <a:cs typeface="Roboto" pitchFamily="2" charset="0"/>
              </a:rPr>
              <a:t>Pembinaan dan Pengawasan</a:t>
            </a:r>
          </a:p>
          <a:p>
            <a:pPr marR="44450" indent="-274320" algn="l" rtl="0">
              <a:lnSpc>
                <a:spcPct val="100000"/>
              </a:lnSpc>
              <a:buAutoNum type="arabicPeriod"/>
              <a:tabLst>
                <a:tab pos="5462270" algn="l"/>
              </a:tabLst>
            </a:pPr>
            <a:r>
              <a:rPr sz="2000" u="none" kern="500" spc="-15">
                <a:solidFill>
                  <a:schemeClr val="tx1">
                    <a:lumMod val="85000"/>
                    <a:lumOff val="15000"/>
                  </a:schemeClr>
                </a:solidFill>
                <a:latin typeface="Roboto Medium" pitchFamily="2" charset="0"/>
                <a:ea typeface="Roboto Medium" pitchFamily="2" charset="0"/>
                <a:cs typeface="Roboto Medium" pitchFamily="2" charset="0"/>
              </a:rPr>
              <a:t>Pelatihan dan </a:t>
            </a:r>
            <a:r>
              <a:rPr sz="2000" u="none" kern="500" spc="-15" smtClean="0">
                <a:solidFill>
                  <a:schemeClr val="tx1">
                    <a:lumMod val="85000"/>
                    <a:lumOff val="15000"/>
                  </a:schemeClr>
                </a:solidFill>
                <a:latin typeface="Roboto Medium" pitchFamily="2" charset="0"/>
                <a:ea typeface="Roboto Medium" pitchFamily="2" charset="0"/>
                <a:cs typeface="Roboto Medium" pitchFamily="2" charset="0"/>
              </a:rPr>
              <a:t>Pendidikan</a:t>
            </a:r>
            <a:endParaRPr sz="2000" u="none" kern="500" spc="-15">
              <a:solidFill>
                <a:schemeClr val="tx1">
                  <a:lumMod val="85000"/>
                  <a:lumOff val="15000"/>
                </a:schemeClr>
              </a:solidFill>
              <a:latin typeface="Roboto Medium" pitchFamily="2" charset="0"/>
              <a:ea typeface="Roboto Medium" pitchFamily="2" charset="0"/>
              <a:cs typeface="Roboto Medium" pitchFamily="2" charset="0"/>
            </a:endParaRPr>
          </a:p>
          <a:p>
            <a:pPr marR="44450" indent="-274320" algn="l" rtl="0">
              <a:lnSpc>
                <a:spcPct val="100000"/>
              </a:lnSpc>
              <a:spcBef>
                <a:spcPts val="5"/>
              </a:spcBef>
              <a:buAutoNum type="arabicPeriod"/>
              <a:tabLst>
                <a:tab pos="5462270" algn="l"/>
              </a:tabLst>
            </a:pPr>
            <a:r>
              <a:rPr sz="2000" u="none" kern="500" spc="-15">
                <a:solidFill>
                  <a:schemeClr val="tx1">
                    <a:lumMod val="85000"/>
                    <a:lumOff val="15000"/>
                  </a:schemeClr>
                </a:solidFill>
                <a:latin typeface="Roboto Medium" pitchFamily="2" charset="0"/>
                <a:ea typeface="Roboto Medium" pitchFamily="2" charset="0"/>
                <a:cs typeface="Roboto Medium" pitchFamily="2" charset="0"/>
              </a:rPr>
              <a:t>Konseling &amp; </a:t>
            </a:r>
            <a:r>
              <a:rPr sz="2000" u="none" kern="500" spc="-15" smtClean="0">
                <a:solidFill>
                  <a:schemeClr val="tx1">
                    <a:lumMod val="85000"/>
                    <a:lumOff val="15000"/>
                  </a:schemeClr>
                </a:solidFill>
                <a:latin typeface="Roboto Medium" pitchFamily="2" charset="0"/>
                <a:ea typeface="Roboto Medium" pitchFamily="2" charset="0"/>
                <a:cs typeface="Roboto Medium" pitchFamily="2" charset="0"/>
              </a:rPr>
              <a:t>Konsultasi</a:t>
            </a:r>
            <a:endParaRPr sz="2000" u="none" kern="500" spc="-15">
              <a:solidFill>
                <a:schemeClr val="tx1">
                  <a:lumMod val="85000"/>
                  <a:lumOff val="15000"/>
                </a:schemeClr>
              </a:solidFill>
              <a:latin typeface="Roboto Medium" pitchFamily="2" charset="0"/>
              <a:ea typeface="Roboto Medium" pitchFamily="2" charset="0"/>
              <a:cs typeface="Roboto Medium" pitchFamily="2" charset="0"/>
            </a:endParaRPr>
          </a:p>
          <a:p>
            <a:pPr marR="44450" indent="-274320" algn="l" rtl="0">
              <a:lnSpc>
                <a:spcPct val="100000"/>
              </a:lnSpc>
              <a:buAutoNum type="arabicPeriod"/>
              <a:tabLst>
                <a:tab pos="5462270" algn="l"/>
              </a:tabLst>
            </a:pPr>
            <a:r>
              <a:rPr sz="2000" u="none" kern="500" spc="-15">
                <a:solidFill>
                  <a:schemeClr val="tx1">
                    <a:lumMod val="85000"/>
                    <a:lumOff val="15000"/>
                  </a:schemeClr>
                </a:solidFill>
                <a:latin typeface="Roboto Medium" pitchFamily="2" charset="0"/>
                <a:ea typeface="Roboto Medium" pitchFamily="2" charset="0"/>
                <a:cs typeface="Roboto Medium" pitchFamily="2" charset="0"/>
              </a:rPr>
              <a:t>Pengembangan Sumber </a:t>
            </a:r>
            <a:r>
              <a:rPr sz="2000" u="none" kern="500" spc="-15" smtClean="0">
                <a:solidFill>
                  <a:schemeClr val="tx1">
                    <a:lumMod val="85000"/>
                    <a:lumOff val="15000"/>
                  </a:schemeClr>
                </a:solidFill>
                <a:latin typeface="Roboto Medium" pitchFamily="2" charset="0"/>
                <a:ea typeface="Roboto Medium" pitchFamily="2" charset="0"/>
                <a:cs typeface="Roboto Medium" pitchFamily="2" charset="0"/>
              </a:rPr>
              <a:t>Daya</a:t>
            </a:r>
            <a:endParaRPr sz="2000" u="none" kern="500" spc="-15">
              <a:solidFill>
                <a:schemeClr val="tx1">
                  <a:lumMod val="85000"/>
                  <a:lumOff val="15000"/>
                </a:schemeClr>
              </a:solidFill>
              <a:latin typeface="Roboto Medium" pitchFamily="2" charset="0"/>
              <a:ea typeface="Roboto Medium" pitchFamily="2" charset="0"/>
              <a:cs typeface="Roboto Medium" pitchFamily="2" charset="0"/>
            </a:endParaRPr>
          </a:p>
          <a:p>
            <a:pPr algn="l" rtl="0">
              <a:spcBef>
                <a:spcPts val="2400"/>
              </a:spcBef>
            </a:pPr>
            <a:r>
              <a:rPr sz="2400" b="1" u="none" spc="20">
                <a:solidFill>
                  <a:srgbClr val="2962FF"/>
                </a:solidFill>
                <a:latin typeface="Roboto" pitchFamily="2" charset="0"/>
                <a:ea typeface="Roboto" pitchFamily="2" charset="0"/>
                <a:cs typeface="Roboto" pitchFamily="2" charset="0"/>
              </a:rPr>
              <a:t>Sistem Manajemen</a:t>
            </a:r>
          </a:p>
          <a:p>
            <a:pPr marR="44450" indent="-274320" algn="l" rtl="0">
              <a:spcBef>
                <a:spcPts val="5"/>
              </a:spcBef>
              <a:buAutoNum type="arabicPeriod"/>
              <a:tabLst>
                <a:tab pos="5462270" algn="l"/>
              </a:tabLst>
            </a:pPr>
            <a:r>
              <a:rPr sz="2000" u="none" kern="500" spc="-15">
                <a:solidFill>
                  <a:schemeClr val="tx1">
                    <a:lumMod val="85000"/>
                    <a:lumOff val="15000"/>
                  </a:schemeClr>
                </a:solidFill>
                <a:latin typeface="Roboto Medium" pitchFamily="2" charset="0"/>
                <a:ea typeface="Roboto Medium" pitchFamily="2" charset="0"/>
                <a:cs typeface="Roboto Medium" pitchFamily="2" charset="0"/>
              </a:rPr>
              <a:t>Prosedur dan </a:t>
            </a:r>
            <a:r>
              <a:rPr sz="2000" u="none" kern="500" spc="-15" smtClean="0">
                <a:solidFill>
                  <a:schemeClr val="tx1">
                    <a:lumMod val="85000"/>
                    <a:lumOff val="15000"/>
                  </a:schemeClr>
                </a:solidFill>
                <a:latin typeface="Roboto Medium" pitchFamily="2" charset="0"/>
                <a:ea typeface="Roboto Medium" pitchFamily="2" charset="0"/>
                <a:cs typeface="Roboto Medium" pitchFamily="2" charset="0"/>
              </a:rPr>
              <a:t>Aturan</a:t>
            </a:r>
            <a:endParaRPr sz="2000" u="none" kern="500" spc="-15">
              <a:solidFill>
                <a:schemeClr val="tx1">
                  <a:lumMod val="85000"/>
                  <a:lumOff val="15000"/>
                </a:schemeClr>
              </a:solidFill>
              <a:latin typeface="Roboto Medium" pitchFamily="2" charset="0"/>
              <a:ea typeface="Roboto Medium" pitchFamily="2" charset="0"/>
              <a:cs typeface="Roboto Medium" pitchFamily="2" charset="0"/>
            </a:endParaRPr>
          </a:p>
          <a:p>
            <a:pPr marR="44450" indent="-274320" algn="l" rtl="0">
              <a:buAutoNum type="arabicPeriod"/>
              <a:tabLst>
                <a:tab pos="5462270" algn="l"/>
              </a:tabLst>
            </a:pPr>
            <a:r>
              <a:rPr sz="2000" u="none" kern="500" spc="-15">
                <a:solidFill>
                  <a:schemeClr val="tx1">
                    <a:lumMod val="85000"/>
                    <a:lumOff val="15000"/>
                  </a:schemeClr>
                </a:solidFill>
                <a:latin typeface="Roboto Medium" pitchFamily="2" charset="0"/>
                <a:ea typeface="Roboto Medium" pitchFamily="2" charset="0"/>
                <a:cs typeface="Roboto Medium" pitchFamily="2" charset="0"/>
              </a:rPr>
              <a:t>Penyediaan Sarana dan </a:t>
            </a:r>
            <a:r>
              <a:rPr sz="2000" u="none" kern="500" spc="-15" smtClean="0">
                <a:solidFill>
                  <a:schemeClr val="tx1">
                    <a:lumMod val="85000"/>
                    <a:lumOff val="15000"/>
                  </a:schemeClr>
                </a:solidFill>
                <a:latin typeface="Roboto Medium" pitchFamily="2" charset="0"/>
                <a:ea typeface="Roboto Medium" pitchFamily="2" charset="0"/>
                <a:cs typeface="Roboto Medium" pitchFamily="2" charset="0"/>
              </a:rPr>
              <a:t>Prasarana</a:t>
            </a:r>
            <a:endParaRPr sz="2000" u="none" kern="500" spc="-15">
              <a:solidFill>
                <a:schemeClr val="tx1">
                  <a:lumMod val="85000"/>
                  <a:lumOff val="15000"/>
                </a:schemeClr>
              </a:solidFill>
              <a:latin typeface="Roboto Medium" pitchFamily="2" charset="0"/>
              <a:ea typeface="Roboto Medium" pitchFamily="2" charset="0"/>
              <a:cs typeface="Roboto Medium" pitchFamily="2" charset="0"/>
            </a:endParaRPr>
          </a:p>
          <a:p>
            <a:pPr marR="44450" indent="-274320" algn="l" rtl="0">
              <a:buAutoNum type="arabicPeriod"/>
              <a:tabLst>
                <a:tab pos="5462270" algn="l"/>
              </a:tabLst>
            </a:pPr>
            <a:r>
              <a:rPr sz="2000" u="none" kern="500" spc="-15">
                <a:solidFill>
                  <a:schemeClr val="tx1">
                    <a:lumMod val="85000"/>
                    <a:lumOff val="15000"/>
                  </a:schemeClr>
                </a:solidFill>
                <a:latin typeface="Roboto Medium" pitchFamily="2" charset="0"/>
                <a:ea typeface="Roboto Medium" pitchFamily="2" charset="0"/>
                <a:cs typeface="Roboto Medium" pitchFamily="2" charset="0"/>
              </a:rPr>
              <a:t>Penghargaan dan </a:t>
            </a:r>
            <a:r>
              <a:rPr sz="2000" u="none" kern="500" spc="-15" smtClean="0">
                <a:solidFill>
                  <a:schemeClr val="tx1">
                    <a:lumMod val="85000"/>
                    <a:lumOff val="15000"/>
                  </a:schemeClr>
                </a:solidFill>
                <a:latin typeface="Roboto Medium" pitchFamily="2" charset="0"/>
                <a:ea typeface="Roboto Medium" pitchFamily="2" charset="0"/>
                <a:cs typeface="Roboto Medium" pitchFamily="2" charset="0"/>
              </a:rPr>
              <a:t>Sanksi</a:t>
            </a:r>
            <a:endParaRPr sz="2000" u="none"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7" name="object 7"/>
          <p:cNvSpPr/>
          <p:nvPr/>
        </p:nvSpPr>
        <p:spPr>
          <a:xfrm>
            <a:off x="5245608" y="1374647"/>
            <a:ext cx="0" cy="5135880"/>
          </a:xfrm>
          <a:custGeom>
            <a:avLst/>
            <a:gdLst/>
            <a:ahLst/>
            <a:cxnLst/>
            <a:rect l="l" t="t" r="r" b="b"/>
            <a:pathLst>
              <a:path h="5135880">
                <a:moveTo>
                  <a:pt x="0" y="0"/>
                </a:moveTo>
                <a:lnTo>
                  <a:pt x="0" y="5135880"/>
                </a:lnTo>
              </a:path>
            </a:pathLst>
          </a:custGeom>
          <a:ln w="6102">
            <a:solidFill>
              <a:srgbClr val="000000">
                <a:alpha val="12157"/>
              </a:srgbClr>
            </a:solidFill>
          </a:ln>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9600" y="1219200"/>
            <a:ext cx="5040000" cy="4742324"/>
          </a:xfrm>
          <a:prstGeom prst="rect">
            <a:avLst/>
          </a:prstGeom>
        </p:spPr>
        <p:txBody>
          <a:bodyPr vert="horz" wrap="square" lIns="0" tIns="0" rIns="0" bIns="0" rtlCol="0">
            <a:spAutoFit/>
          </a:bodyPr>
          <a:lstStyle/>
          <a:p>
            <a:pPr marL="12700">
              <a:lnSpc>
                <a:spcPts val="3105"/>
              </a:lnSpc>
            </a:pPr>
            <a:r>
              <a:rPr sz="2400" b="1" kern="0" spc="20">
                <a:solidFill>
                  <a:srgbClr val="2962FF"/>
                </a:solidFill>
                <a:latin typeface="Roboto" pitchFamily="2" charset="0"/>
                <a:ea typeface="Roboto" pitchFamily="2" charset="0"/>
                <a:cs typeface="Roboto" pitchFamily="2" charset="0"/>
              </a:rPr>
              <a:t>Pengertian</a:t>
            </a:r>
          </a:p>
          <a:p>
            <a:pPr marL="12700" marR="44450">
              <a:lnSpc>
                <a:spcPts val="2110"/>
              </a:lnSpc>
            </a:pPr>
            <a:r>
              <a:rPr sz="2000" kern="500" spc="-15">
                <a:solidFill>
                  <a:schemeClr val="tx1">
                    <a:lumMod val="85000"/>
                    <a:lumOff val="15000"/>
                  </a:schemeClr>
                </a:solidFill>
                <a:latin typeface="Roboto Medium" pitchFamily="2" charset="0"/>
                <a:ea typeface="Roboto Medium" pitchFamily="2" charset="0"/>
                <a:cs typeface="Roboto Medium" pitchFamily="2" charset="0"/>
              </a:rPr>
              <a:t>Semua sumber, situasi ataupun aktivitas yang berpotensi menimbulkan cedera dan atau penyakit akibat kerja (PAK</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a:t>
            </a:r>
          </a:p>
          <a:p>
            <a:pPr marL="12700">
              <a:lnSpc>
                <a:spcPts val="3105"/>
              </a:lnSpc>
              <a:spcBef>
                <a:spcPts val="2400"/>
              </a:spcBef>
            </a:pPr>
            <a:r>
              <a:rPr lang="id-ID" sz="2400" b="1" kern="0" spc="20" smtClean="0">
                <a:solidFill>
                  <a:srgbClr val="2962FF"/>
                </a:solidFill>
                <a:latin typeface="Roboto" pitchFamily="2" charset="0"/>
                <a:ea typeface="Roboto" pitchFamily="2" charset="0"/>
                <a:cs typeface="Roboto" pitchFamily="2" charset="0"/>
              </a:rPr>
              <a:t>Sumber</a:t>
            </a:r>
          </a:p>
          <a:p>
            <a:pPr marL="12700" marR="44450" indent="-274320">
              <a:buAutoNum type="arabicPeriod"/>
              <a:tabLst>
                <a:tab pos="287655"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Manusia</a:t>
            </a:r>
          </a:p>
          <a:p>
            <a:pPr marL="12700" marR="44450" indent="-274320">
              <a:buAutoNum type="arabicPeriod"/>
              <a:tabLst>
                <a:tab pos="287655"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Mesin</a:t>
            </a:r>
          </a:p>
          <a:p>
            <a:pPr marL="12700" marR="44450" indent="-274320">
              <a:buAutoNum type="arabicPeriod"/>
              <a:tabLst>
                <a:tab pos="287655"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Material</a:t>
            </a:r>
          </a:p>
          <a:p>
            <a:pPr marL="12700" marR="44450" indent="-274320">
              <a:buAutoNum type="arabicPeriod"/>
              <a:tabLst>
                <a:tab pos="287655"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Metode</a:t>
            </a:r>
          </a:p>
          <a:p>
            <a:pPr marL="12700" marR="44450" indent="-274320">
              <a:buAutoNum type="arabicPeriod"/>
              <a:tabLst>
                <a:tab pos="287655"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Lingkungan</a:t>
            </a:r>
          </a:p>
          <a:p>
            <a:pPr marL="12700">
              <a:spcBef>
                <a:spcPts val="2400"/>
              </a:spcBef>
            </a:pPr>
            <a:r>
              <a:rPr lang="id-ID" sz="2400" b="1" kern="0" spc="20" smtClean="0">
                <a:solidFill>
                  <a:srgbClr val="2962FF"/>
                </a:solidFill>
                <a:latin typeface="Roboto" pitchFamily="2" charset="0"/>
                <a:ea typeface="Roboto" pitchFamily="2" charset="0"/>
                <a:cs typeface="Roboto" pitchFamily="2" charset="0"/>
              </a:rPr>
              <a:t>Jenis</a:t>
            </a:r>
          </a:p>
          <a:p>
            <a:pPr marL="12700" marR="44450" indent="-274320">
              <a:buAutoNum type="arabicPeriod"/>
              <a:tabLst>
                <a:tab pos="287655"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Tindakan</a:t>
            </a:r>
          </a:p>
          <a:p>
            <a:pPr marL="12700" marR="44450" indent="-274320">
              <a:buAutoNum type="arabicPeriod"/>
              <a:tabLst>
                <a:tab pos="287655"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Kondisi</a:t>
            </a:r>
            <a:endParaRPr sz="20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 name="object 4"/>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5" name="object 5"/>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Bahaya K3</a:t>
            </a:r>
            <a:endParaRPr lang="id-ID" sz="3400">
              <a:solidFill>
                <a:schemeClr val="bg1"/>
              </a:solidFill>
              <a:latin typeface="Roboto" pitchFamily="2" charset="0"/>
              <a:ea typeface="Roboto" pitchFamily="2" charset="0"/>
              <a:cs typeface="Roboto" pitchFamily="2" charset="0"/>
            </a:endParaRPr>
          </a:p>
        </p:txBody>
      </p:sp>
      <p:sp>
        <p:nvSpPr>
          <p:cNvPr id="7" name="object 7"/>
          <p:cNvSpPr/>
          <p:nvPr/>
        </p:nvSpPr>
        <p:spPr>
          <a:xfrm>
            <a:off x="6096000" y="1344167"/>
            <a:ext cx="0" cy="5135880"/>
          </a:xfrm>
          <a:custGeom>
            <a:avLst/>
            <a:gdLst/>
            <a:ahLst/>
            <a:cxnLst/>
            <a:rect l="l" t="t" r="r" b="b"/>
            <a:pathLst>
              <a:path h="5135880">
                <a:moveTo>
                  <a:pt x="0" y="0"/>
                </a:moveTo>
                <a:lnTo>
                  <a:pt x="0" y="5135880"/>
                </a:lnTo>
              </a:path>
            </a:pathLst>
          </a:custGeom>
          <a:ln w="6102">
            <a:solidFill>
              <a:srgbClr val="000000">
                <a:alpha val="12157"/>
              </a:srgbClr>
            </a:solidFill>
          </a:ln>
        </p:spPr>
        <p:txBody>
          <a:bodyPr wrap="square" lIns="0" tIns="0" rIns="0" bIns="0" rtlCol="0"/>
          <a:lstStyle/>
          <a:p>
            <a:endParaRPr/>
          </a:p>
        </p:txBody>
      </p:sp>
      <p:sp>
        <p:nvSpPr>
          <p:cNvPr id="9" name="TextBox 8"/>
          <p:cNvSpPr txBox="1"/>
          <p:nvPr/>
        </p:nvSpPr>
        <p:spPr>
          <a:xfrm>
            <a:off x="6553200" y="1219200"/>
            <a:ext cx="5040000" cy="4614084"/>
          </a:xfrm>
          <a:prstGeom prst="rect">
            <a:avLst/>
          </a:prstGeom>
          <a:noFill/>
        </p:spPr>
        <p:txBody>
          <a:bodyPr wrap="square" rtlCol="0">
            <a:spAutoFit/>
          </a:bodyPr>
          <a:lstStyle/>
          <a:p>
            <a:pPr marL="12700">
              <a:lnSpc>
                <a:spcPts val="3105"/>
              </a:lnSpc>
              <a:spcBef>
                <a:spcPts val="2400"/>
              </a:spcBef>
            </a:pPr>
            <a:r>
              <a:rPr lang="id-ID" sz="2400" b="1" kern="0" spc="20" dirty="0" smtClean="0">
                <a:solidFill>
                  <a:srgbClr val="2962FF"/>
                </a:solidFill>
                <a:latin typeface="Roboto" pitchFamily="2" charset="0"/>
                <a:ea typeface="Roboto" pitchFamily="2" charset="0"/>
                <a:cs typeface="Roboto" pitchFamily="2" charset="0"/>
              </a:rPr>
              <a:t>Faktor</a:t>
            </a:r>
          </a:p>
          <a:p>
            <a:pPr marL="360363" marR="44450" indent="-360363">
              <a:buAutoNum type="arabicPeriod"/>
              <a:tabLst>
                <a:tab pos="287655" algn="l"/>
              </a:tabLst>
            </a:pPr>
            <a:r>
              <a:rPr lang="id-ID" kern="500" spc="-15" dirty="0" smtClean="0">
                <a:solidFill>
                  <a:srgbClr val="00E676"/>
                </a:solidFill>
                <a:latin typeface="Roboto Medium" pitchFamily="2" charset="0"/>
                <a:ea typeface="Roboto Medium" pitchFamily="2" charset="0"/>
                <a:cs typeface="Roboto Medium" pitchFamily="2" charset="0"/>
              </a:rPr>
              <a:t>Biologi</a:t>
            </a:r>
            <a:r>
              <a:rPr lang="id-ID"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lang="id-ID" sz="1600" kern="1000" dirty="0" smtClean="0">
                <a:solidFill>
                  <a:schemeClr val="tx1">
                    <a:lumMod val="85000"/>
                    <a:lumOff val="15000"/>
                  </a:schemeClr>
                </a:solidFill>
                <a:latin typeface="Roboto" pitchFamily="2" charset="0"/>
                <a:ea typeface="Roboto" pitchFamily="2" charset="0"/>
                <a:cs typeface="Roboto" pitchFamily="2" charset="0"/>
              </a:rPr>
              <a:t>(Bakteri, Virus, Jamur, Tanaman, Binatang)</a:t>
            </a:r>
            <a:endParaRPr lang="id-ID" kern="500" spc="-15" dirty="0" smtClean="0">
              <a:solidFill>
                <a:schemeClr val="tx1">
                  <a:lumMod val="85000"/>
                  <a:lumOff val="15000"/>
                </a:schemeClr>
              </a:solidFill>
              <a:latin typeface="Roboto Medium" pitchFamily="2" charset="0"/>
              <a:ea typeface="Roboto Medium" pitchFamily="2" charset="0"/>
              <a:cs typeface="Roboto Medium" pitchFamily="2" charset="0"/>
            </a:endParaRPr>
          </a:p>
          <a:p>
            <a:pPr marL="360363" marR="44450" indent="-360363">
              <a:buAutoNum type="arabicPeriod"/>
              <a:tabLst>
                <a:tab pos="287655" algn="l"/>
              </a:tabLst>
            </a:pPr>
            <a:r>
              <a:rPr lang="id-ID" kern="500" spc="-15" dirty="0" smtClean="0">
                <a:solidFill>
                  <a:srgbClr val="00E676"/>
                </a:solidFill>
                <a:latin typeface="Roboto Medium" pitchFamily="2" charset="0"/>
                <a:ea typeface="Roboto Medium" pitchFamily="2" charset="0"/>
                <a:cs typeface="Roboto Medium" pitchFamily="2" charset="0"/>
              </a:rPr>
              <a:t>Kimia</a:t>
            </a:r>
            <a:r>
              <a:rPr lang="id-ID"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lang="id-ID" sz="1600" kern="1000" dirty="0" smtClean="0">
                <a:solidFill>
                  <a:schemeClr val="tx1">
                    <a:lumMod val="85000"/>
                    <a:lumOff val="15000"/>
                  </a:schemeClr>
                </a:solidFill>
                <a:latin typeface="Roboto" pitchFamily="2" charset="0"/>
                <a:ea typeface="Roboto" pitchFamily="2" charset="0"/>
                <a:cs typeface="Roboto" pitchFamily="2" charset="0"/>
              </a:rPr>
              <a:t>(Bahan/Material/Cairan/Gas/Uap/Debu Beracun, Reaktif, Radioaktif, Mudah Meledak/Terbakar, Iritan, Korosif)</a:t>
            </a:r>
          </a:p>
          <a:p>
            <a:pPr marL="360363" marR="44450" indent="-360363">
              <a:buAutoNum type="arabicPeriod"/>
              <a:tabLst>
                <a:tab pos="287655" algn="l"/>
              </a:tabLst>
            </a:pPr>
            <a:r>
              <a:rPr lang="id-ID" kern="500" spc="-15" dirty="0" smtClean="0">
                <a:solidFill>
                  <a:srgbClr val="00E676"/>
                </a:solidFill>
                <a:latin typeface="Roboto Medium" pitchFamily="2" charset="0"/>
                <a:ea typeface="Roboto Medium" pitchFamily="2" charset="0"/>
                <a:cs typeface="Roboto Medium" pitchFamily="2" charset="0"/>
              </a:rPr>
              <a:t>Fisik/Mekanik </a:t>
            </a:r>
            <a:r>
              <a:rPr lang="id-ID" sz="1600" kern="1000" dirty="0" smtClean="0">
                <a:solidFill>
                  <a:schemeClr val="tx1">
                    <a:lumMod val="85000"/>
                    <a:lumOff val="15000"/>
                  </a:schemeClr>
                </a:solidFill>
                <a:latin typeface="Roboto" pitchFamily="2" charset="0"/>
                <a:ea typeface="Roboto" pitchFamily="2" charset="0"/>
                <a:cs typeface="Roboto" pitchFamily="2" charset="0"/>
              </a:rPr>
              <a:t>(Ketinggian, Konstruksi, Mesin/Alat/Kendaraan/Alat Berat, Ruang Terbatas, Tekanan, Kebisingan, Suhu, Cahaya, Listrik, Getaran, Radiasi)</a:t>
            </a:r>
          </a:p>
          <a:p>
            <a:pPr marL="360363" marR="44450" indent="-360363">
              <a:buFont typeface="+mj-lt"/>
              <a:buAutoNum type="arabicPeriod"/>
            </a:pPr>
            <a:r>
              <a:rPr lang="id-ID" kern="500" spc="-15" dirty="0" smtClean="0">
                <a:solidFill>
                  <a:srgbClr val="00E676"/>
                </a:solidFill>
                <a:latin typeface="Roboto Medium" pitchFamily="2" charset="0"/>
                <a:ea typeface="Roboto Medium" pitchFamily="2" charset="0"/>
                <a:cs typeface="Roboto Medium" pitchFamily="2" charset="0"/>
              </a:rPr>
              <a:t>Biomekanik </a:t>
            </a:r>
            <a:r>
              <a:rPr lang="id-ID" sz="1600" kern="1000" dirty="0" smtClean="0">
                <a:solidFill>
                  <a:schemeClr val="tx1">
                    <a:lumMod val="85000"/>
                    <a:lumOff val="15000"/>
                  </a:schemeClr>
                </a:solidFill>
                <a:latin typeface="Roboto" pitchFamily="2" charset="0"/>
                <a:ea typeface="Roboto" pitchFamily="2" charset="0"/>
                <a:cs typeface="Roboto" pitchFamily="2" charset="0"/>
              </a:rPr>
              <a:t>(Gerakan Berulang, Postur/Posisi Kerja, Pengangkutan Manual, Desain Tempat Keja/Alat/Mesin)</a:t>
            </a:r>
          </a:p>
          <a:p>
            <a:pPr marL="360363" marR="44450" indent="-360363">
              <a:buFont typeface="+mj-lt"/>
              <a:buAutoNum type="arabicPeriod"/>
            </a:pPr>
            <a:r>
              <a:rPr lang="id-ID" kern="500" spc="-15" dirty="0" smtClean="0">
                <a:solidFill>
                  <a:srgbClr val="00E676"/>
                </a:solidFill>
                <a:latin typeface="Roboto Medium" pitchFamily="2" charset="0"/>
                <a:ea typeface="Roboto Medium" pitchFamily="2" charset="0"/>
                <a:cs typeface="Roboto Medium" pitchFamily="2" charset="0"/>
              </a:rPr>
              <a:t>Psikologi/Sosial </a:t>
            </a:r>
            <a:r>
              <a:rPr lang="id-ID" sz="1600" kern="1000" dirty="0" smtClean="0">
                <a:solidFill>
                  <a:schemeClr val="tx1">
                    <a:lumMod val="85000"/>
                    <a:lumOff val="15000"/>
                  </a:schemeClr>
                </a:solidFill>
                <a:latin typeface="Roboto" pitchFamily="2" charset="0"/>
                <a:ea typeface="Roboto" pitchFamily="2" charset="0"/>
                <a:cs typeface="Roboto" pitchFamily="2" charset="0"/>
              </a:rPr>
              <a:t>(Stress, Kekerasan, Pelecehan, Pengucilan, Lingkungan, Emosi Negatif)</a:t>
            </a:r>
          </a:p>
          <a:p>
            <a:endParaRPr lang="id-ID"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42925" y="1266191"/>
            <a:ext cx="4157675" cy="3200876"/>
          </a:xfrm>
          <a:prstGeom prst="rect">
            <a:avLst/>
          </a:prstGeom>
        </p:spPr>
        <p:txBody>
          <a:bodyPr vert="horz" wrap="square" lIns="0" tIns="0" rIns="0" bIns="0" rtlCol="0">
            <a:spAutoFit/>
          </a:bodyPr>
          <a:lstStyle/>
          <a:p>
            <a:r>
              <a:rPr sz="2400" b="1" kern="0" spc="20">
                <a:solidFill>
                  <a:srgbClr val="2962FF"/>
                </a:solidFill>
                <a:latin typeface="Roboto" pitchFamily="2" charset="0"/>
                <a:ea typeface="Roboto" pitchFamily="2" charset="0"/>
                <a:cs typeface="Roboto" pitchFamily="2" charset="0"/>
              </a:rPr>
              <a:t>Pengertian</a:t>
            </a:r>
          </a:p>
          <a:p>
            <a:pPr marR="44450"/>
            <a:r>
              <a:rPr sz="2000" kern="500" spc="-15">
                <a:solidFill>
                  <a:schemeClr val="tx1">
                    <a:lumMod val="85000"/>
                    <a:lumOff val="15000"/>
                  </a:schemeClr>
                </a:solidFill>
                <a:latin typeface="Roboto Medium" pitchFamily="2" charset="0"/>
                <a:ea typeface="Roboto Medium" pitchFamily="2" charset="0"/>
                <a:cs typeface="Roboto Medium" pitchFamily="2" charset="0"/>
              </a:rPr>
              <a:t>Potensi kerugian yang bisa</a:t>
            </a:r>
          </a:p>
          <a:p>
            <a:pPr marL="12700" marR="44450"/>
            <a:r>
              <a:rPr sz="2000" kern="500" spc="-15">
                <a:solidFill>
                  <a:schemeClr val="tx1">
                    <a:lumMod val="85000"/>
                    <a:lumOff val="15000"/>
                  </a:schemeClr>
                </a:solidFill>
                <a:latin typeface="Roboto Medium" pitchFamily="2" charset="0"/>
                <a:ea typeface="Roboto Medium" pitchFamily="2" charset="0"/>
                <a:cs typeface="Roboto Medium" pitchFamily="2" charset="0"/>
              </a:rPr>
              <a:t>diakibatkan apabila terdapat kontak dengan suatu bahaya (contoh : luka bakar, patah tulang, kram, asbetosis, </a:t>
            </a:r>
            <a:r>
              <a:rPr sz="2000" kern="500" spc="-15" err="1">
                <a:solidFill>
                  <a:schemeClr val="tx1">
                    <a:lumMod val="85000"/>
                    <a:lumOff val="15000"/>
                  </a:schemeClr>
                </a:solidFill>
                <a:latin typeface="Roboto Medium" pitchFamily="2" charset="0"/>
                <a:ea typeface="Roboto Medium" pitchFamily="2" charset="0"/>
                <a:cs typeface="Roboto Medium" pitchFamily="2" charset="0"/>
              </a:rPr>
              <a:t>dsb</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2000" kern="500" spc="-15">
              <a:solidFill>
                <a:schemeClr val="tx1">
                  <a:lumMod val="85000"/>
                  <a:lumOff val="15000"/>
                </a:schemeClr>
              </a:solidFill>
              <a:latin typeface="Roboto Medium" pitchFamily="2" charset="0"/>
              <a:ea typeface="Roboto Medium" pitchFamily="2" charset="0"/>
              <a:cs typeface="Roboto Medium" pitchFamily="2" charset="0"/>
            </a:endParaRPr>
          </a:p>
          <a:p>
            <a:pPr marR="582295">
              <a:spcBef>
                <a:spcPts val="2400"/>
              </a:spcBef>
            </a:pPr>
            <a:r>
              <a:rPr sz="2400" b="1" kern="0" spc="20">
                <a:solidFill>
                  <a:srgbClr val="2962FF"/>
                </a:solidFill>
                <a:latin typeface="Roboto" pitchFamily="2" charset="0"/>
                <a:ea typeface="Roboto" pitchFamily="2" charset="0"/>
                <a:cs typeface="Roboto" pitchFamily="2" charset="0"/>
              </a:rPr>
              <a:t>Penilaian </a:t>
            </a:r>
            <a:r>
              <a:rPr sz="2400" b="1" kern="0" spc="20" err="1">
                <a:solidFill>
                  <a:srgbClr val="2962FF"/>
                </a:solidFill>
                <a:latin typeface="Roboto" pitchFamily="2" charset="0"/>
                <a:ea typeface="Roboto" pitchFamily="2" charset="0"/>
                <a:cs typeface="Roboto" pitchFamily="2" charset="0"/>
              </a:rPr>
              <a:t>dan</a:t>
            </a:r>
            <a:r>
              <a:rPr sz="2400" b="1" kern="0" spc="2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Kategori</a:t>
            </a:r>
            <a:endParaRPr sz="2400" b="1" kern="0" spc="20" smtClean="0">
              <a:solidFill>
                <a:srgbClr val="2962FF"/>
              </a:solidFill>
              <a:latin typeface="Roboto" pitchFamily="2" charset="0"/>
              <a:ea typeface="Roboto" pitchFamily="2" charset="0"/>
              <a:cs typeface="Roboto" pitchFamily="2" charset="0"/>
            </a:endParaRPr>
          </a:p>
          <a:p>
            <a:pPr marR="44450"/>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Perkalian antara nilai frekuensi dengan nilai keparahan suatu resiko</a:t>
            </a:r>
            <a:endParaRPr sz="20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56699"/>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Resiko K3</a:t>
            </a:r>
            <a:endParaRPr lang="id-ID" sz="3400">
              <a:solidFill>
                <a:schemeClr val="bg1"/>
              </a:solidFill>
              <a:latin typeface="Roboto" pitchFamily="2" charset="0"/>
              <a:ea typeface="Roboto" pitchFamily="2" charset="0"/>
              <a:cs typeface="Roboto" pitchFamily="2" charset="0"/>
            </a:endParaRPr>
          </a:p>
        </p:txBody>
      </p:sp>
      <p:sp>
        <p:nvSpPr>
          <p:cNvPr id="8" name="object 8"/>
          <p:cNvSpPr/>
          <p:nvPr/>
        </p:nvSpPr>
        <p:spPr>
          <a:xfrm>
            <a:off x="5257800" y="1371600"/>
            <a:ext cx="0" cy="5135880"/>
          </a:xfrm>
          <a:custGeom>
            <a:avLst/>
            <a:gdLst/>
            <a:ahLst/>
            <a:cxnLst/>
            <a:rect l="l" t="t" r="r" b="b"/>
            <a:pathLst>
              <a:path h="5135880">
                <a:moveTo>
                  <a:pt x="0" y="0"/>
                </a:moveTo>
                <a:lnTo>
                  <a:pt x="0" y="5135880"/>
                </a:lnTo>
              </a:path>
            </a:pathLst>
          </a:custGeom>
          <a:ln w="6102">
            <a:solidFill>
              <a:srgbClr val="DDDDDD"/>
            </a:solidFill>
          </a:ln>
        </p:spPr>
        <p:txBody>
          <a:bodyPr wrap="square" lIns="0" tIns="0" rIns="0" bIns="0" rtlCol="0"/>
          <a:lstStyle/>
          <a:p>
            <a:endParaRPr/>
          </a:p>
        </p:txBody>
      </p:sp>
      <p:graphicFrame>
        <p:nvGraphicFramePr>
          <p:cNvPr id="11" name="Table 10"/>
          <p:cNvGraphicFramePr>
            <a:graphicFrameLocks noGrp="1"/>
          </p:cNvGraphicFramePr>
          <p:nvPr/>
        </p:nvGraphicFramePr>
        <p:xfrm>
          <a:off x="5791200" y="1295400"/>
          <a:ext cx="5638800" cy="3094307"/>
        </p:xfrm>
        <a:graphic>
          <a:graphicData uri="http://schemas.openxmlformats.org/drawingml/2006/table">
            <a:tbl>
              <a:tblPr/>
              <a:tblGrid>
                <a:gridCol w="381000"/>
                <a:gridCol w="990600"/>
                <a:gridCol w="914400"/>
                <a:gridCol w="914400"/>
                <a:gridCol w="838200"/>
                <a:gridCol w="838200"/>
                <a:gridCol w="762000"/>
              </a:tblGrid>
              <a:tr h="280550">
                <a:tc rowSpan="2" gridSpan="2">
                  <a:txBody>
                    <a:bodyPr/>
                    <a:lstStyle/>
                    <a:p>
                      <a:pPr>
                        <a:lnSpc>
                          <a:spcPct val="115000"/>
                        </a:lnSpc>
                      </a:pPr>
                      <a:endParaRPr lang="id-ID" sz="1400">
                        <a:latin typeface="Roboto" pitchFamily="2" charset="0"/>
                        <a:ea typeface="Roboto" pitchFamily="2" charset="0"/>
                        <a:cs typeface="Roboto" pitchFamily="2" charset="0"/>
                      </a:endParaRPr>
                    </a:p>
                  </a:txBody>
                  <a:tcPr marL="52622" marR="5262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rowSpan="2" hMerge="1">
                  <a:txBody>
                    <a:bodyPr/>
                    <a:lstStyle/>
                    <a:p>
                      <a:endParaRPr lang="id-ID"/>
                    </a:p>
                  </a:txBody>
                  <a:tcPr/>
                </a:tc>
                <a:tc gridSpan="5">
                  <a:txBody>
                    <a:bodyPr/>
                    <a:lstStyle/>
                    <a:p>
                      <a:pPr algn="ctr">
                        <a:lnSpc>
                          <a:spcPct val="115000"/>
                        </a:lnSpc>
                        <a:spcAft>
                          <a:spcPts val="0"/>
                        </a:spcAft>
                      </a:pPr>
                      <a:r>
                        <a:rPr lang="id-ID" sz="1600" b="1" kern="1000" baseline="0">
                          <a:solidFill>
                            <a:srgbClr val="2962FF"/>
                          </a:solidFill>
                          <a:latin typeface="Roboto" pitchFamily="2" charset="0"/>
                          <a:ea typeface="Roboto" pitchFamily="2" charset="0"/>
                          <a:cs typeface="Roboto" pitchFamily="2" charset="0"/>
                        </a:rPr>
                        <a:t>Keparahan</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tr>
              <a:tr h="729836">
                <a:tc gridSpan="2" vMerge="1">
                  <a:txBody>
                    <a:bodyPr/>
                    <a:lstStyle/>
                    <a:p>
                      <a:endParaRPr lang="id-ID"/>
                    </a:p>
                  </a:txBody>
                  <a:tcPr/>
                </a:tc>
                <a:tc hMerge="1" vMerge="1">
                  <a:txBody>
                    <a:bodyPr/>
                    <a:lstStyle/>
                    <a:p>
                      <a:endParaRPr lang="id-ID"/>
                    </a:p>
                  </a:txBody>
                  <a:tcPr/>
                </a:tc>
                <a:tc>
                  <a:txBody>
                    <a:bodyPr/>
                    <a:lstStyle/>
                    <a:p>
                      <a:pPr algn="ctr">
                        <a:lnSpc>
                          <a:spcPct val="115000"/>
                        </a:lnSpc>
                        <a:spcAft>
                          <a:spcPts val="0"/>
                        </a:spcAft>
                      </a:pPr>
                      <a:r>
                        <a:rPr lang="id-ID" sz="1400" kern="1000" baseline="0">
                          <a:solidFill>
                            <a:schemeClr val="tx1">
                              <a:lumMod val="85000"/>
                              <a:lumOff val="15000"/>
                            </a:schemeClr>
                          </a:solidFill>
                          <a:latin typeface="Roboto Medium" pitchFamily="2" charset="0"/>
                          <a:ea typeface="Roboto Medium" pitchFamily="2" charset="0"/>
                          <a:cs typeface="Roboto Medium" pitchFamily="2" charset="0"/>
                        </a:rPr>
                        <a:t>Sangat</a:t>
                      </a:r>
                    </a:p>
                    <a:p>
                      <a:pPr algn="ctr">
                        <a:lnSpc>
                          <a:spcPct val="115000"/>
                        </a:lnSpc>
                        <a:spcAft>
                          <a:spcPts val="0"/>
                        </a:spcAft>
                      </a:pPr>
                      <a:r>
                        <a:rPr lang="id-ID" sz="1400" kern="1000" baseline="0">
                          <a:solidFill>
                            <a:schemeClr val="tx1">
                              <a:lumMod val="85000"/>
                              <a:lumOff val="15000"/>
                            </a:schemeClr>
                          </a:solidFill>
                          <a:latin typeface="Roboto Medium" pitchFamily="2" charset="0"/>
                          <a:ea typeface="Roboto Medium" pitchFamily="2" charset="0"/>
                          <a:cs typeface="Roboto Medium" pitchFamily="2" charset="0"/>
                        </a:rPr>
                        <a:t>Ringan</a:t>
                      </a:r>
                    </a:p>
                  </a:txBody>
                  <a:tcPr marL="52622" marR="52622"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id-ID" sz="1400" kern="1000" baseline="0">
                          <a:solidFill>
                            <a:schemeClr val="tx1">
                              <a:lumMod val="85000"/>
                              <a:lumOff val="15000"/>
                            </a:schemeClr>
                          </a:solidFill>
                          <a:latin typeface="Roboto Medium" pitchFamily="2" charset="0"/>
                          <a:ea typeface="Roboto Medium" pitchFamily="2" charset="0"/>
                          <a:cs typeface="Roboto Medium" pitchFamily="2" charset="0"/>
                        </a:rPr>
                        <a:t>Ringan</a:t>
                      </a:r>
                    </a:p>
                  </a:txBody>
                  <a:tcPr marL="52622" marR="52622"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id-ID" sz="1400" kern="1000" baseline="0">
                          <a:solidFill>
                            <a:schemeClr val="tx1">
                              <a:lumMod val="85000"/>
                              <a:lumOff val="15000"/>
                            </a:schemeClr>
                          </a:solidFill>
                          <a:latin typeface="Roboto Medium" pitchFamily="2" charset="0"/>
                          <a:ea typeface="Roboto Medium" pitchFamily="2" charset="0"/>
                          <a:cs typeface="Roboto Medium" pitchFamily="2" charset="0"/>
                        </a:rPr>
                        <a:t>Sedang</a:t>
                      </a:r>
                    </a:p>
                  </a:txBody>
                  <a:tcPr marL="52622" marR="52622"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id-ID" sz="1400" kern="1000" baseline="0">
                          <a:solidFill>
                            <a:schemeClr val="tx1">
                              <a:lumMod val="85000"/>
                              <a:lumOff val="15000"/>
                            </a:schemeClr>
                          </a:solidFill>
                          <a:latin typeface="Roboto Medium" pitchFamily="2" charset="0"/>
                          <a:ea typeface="Roboto Medium" pitchFamily="2" charset="0"/>
                          <a:cs typeface="Roboto Medium" pitchFamily="2" charset="0"/>
                        </a:rPr>
                        <a:t>Berat</a:t>
                      </a:r>
                    </a:p>
                  </a:txBody>
                  <a:tcPr marL="52622" marR="52622"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id-ID" sz="1400" kern="1000" baseline="0">
                          <a:solidFill>
                            <a:schemeClr val="tx1">
                              <a:lumMod val="85000"/>
                              <a:lumOff val="15000"/>
                            </a:schemeClr>
                          </a:solidFill>
                          <a:latin typeface="Roboto Medium" pitchFamily="2" charset="0"/>
                          <a:ea typeface="Roboto Medium" pitchFamily="2" charset="0"/>
                          <a:cs typeface="Roboto Medium" pitchFamily="2" charset="0"/>
                        </a:rPr>
                        <a:t>Sangat Berat</a:t>
                      </a:r>
                    </a:p>
                  </a:txBody>
                  <a:tcPr marL="52622" marR="52622"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962">
                <a:tc rowSpan="5">
                  <a:txBody>
                    <a:bodyPr/>
                    <a:lstStyle/>
                    <a:p>
                      <a:pPr algn="ctr">
                        <a:lnSpc>
                          <a:spcPct val="115000"/>
                        </a:lnSpc>
                        <a:spcAft>
                          <a:spcPts val="0"/>
                        </a:spcAft>
                      </a:pPr>
                      <a:r>
                        <a:rPr lang="id-ID" sz="1600" b="1" kern="1000" baseline="0">
                          <a:solidFill>
                            <a:srgbClr val="2962FF"/>
                          </a:solidFill>
                          <a:latin typeface="Roboto" pitchFamily="2" charset="0"/>
                          <a:ea typeface="Roboto" pitchFamily="2" charset="0"/>
                          <a:cs typeface="Roboto" pitchFamily="2" charset="0"/>
                        </a:rPr>
                        <a:t>Frekuensi</a:t>
                      </a:r>
                    </a:p>
                  </a:txBody>
                  <a:tcPr marL="52622" marR="52622"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a:lnSpc>
                          <a:spcPct val="115000"/>
                        </a:lnSpc>
                        <a:spcAft>
                          <a:spcPts val="0"/>
                        </a:spcAft>
                      </a:pPr>
                      <a:r>
                        <a:rPr lang="id-ID" sz="1400" kern="1000" baseline="0">
                          <a:solidFill>
                            <a:schemeClr val="tx1">
                              <a:lumMod val="85000"/>
                              <a:lumOff val="15000"/>
                            </a:schemeClr>
                          </a:solidFill>
                          <a:latin typeface="Roboto Medium" pitchFamily="2" charset="0"/>
                          <a:ea typeface="Roboto Medium" pitchFamily="2" charset="0"/>
                          <a:cs typeface="Roboto Medium" pitchFamily="2" charset="0"/>
                        </a:rPr>
                        <a:t>Sangat Sering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3B"/>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Tinggi</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4336"/>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Tinggi</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4336"/>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Ekstrim</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27B0"/>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Ekstrim</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27B0"/>
                    </a:solidFill>
                  </a:tcPr>
                </a:tc>
              </a:tr>
              <a:tr h="360725">
                <a:tc vMerge="1">
                  <a:txBody>
                    <a:bodyPr/>
                    <a:lstStyle/>
                    <a:p>
                      <a:endParaRPr lang="id-ID"/>
                    </a:p>
                  </a:txBody>
                  <a:tcPr/>
                </a:tc>
                <a:tc>
                  <a:txBody>
                    <a:bodyPr/>
                    <a:lstStyle/>
                    <a:p>
                      <a:pPr marL="0" algn="l">
                        <a:lnSpc>
                          <a:spcPct val="115000"/>
                        </a:lnSpc>
                        <a:spcAft>
                          <a:spcPts val="0"/>
                        </a:spcAft>
                      </a:pPr>
                      <a:r>
                        <a:rPr lang="id-ID" sz="1400" kern="1000" baseline="0" smtClean="0">
                          <a:solidFill>
                            <a:schemeClr val="tx1">
                              <a:lumMod val="85000"/>
                              <a:lumOff val="15000"/>
                            </a:schemeClr>
                          </a:solidFill>
                          <a:latin typeface="Roboto Medium" pitchFamily="2" charset="0"/>
                          <a:ea typeface="Roboto Medium" pitchFamily="2" charset="0"/>
                          <a:cs typeface="Roboto Medium" pitchFamily="2" charset="0"/>
                        </a:rPr>
                        <a:t>Sering</a:t>
                      </a:r>
                      <a:endParaRPr lang="id-ID" sz="1400" kern="1000" baseline="0">
                        <a:solidFill>
                          <a:schemeClr val="tx1">
                            <a:lumMod val="85000"/>
                            <a:lumOff val="15000"/>
                          </a:schemeClr>
                        </a:solidFill>
                        <a:latin typeface="Roboto Medium" pitchFamily="2" charset="0"/>
                        <a:ea typeface="Roboto Medium" pitchFamily="2" charset="0"/>
                        <a:cs typeface="Roboto Medium" pitchFamily="2" charset="0"/>
                      </a:endParaRP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3B"/>
                    </a:solidFill>
                  </a:tcPr>
                </a:tc>
                <a:tc>
                  <a:txBody>
                    <a:bodyPr/>
                    <a:lstStyle/>
                    <a:p>
                      <a:pPr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3B"/>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Tinggi</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4336"/>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Tinggi</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4336"/>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Ekstrim</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27B0"/>
                    </a:solidFill>
                  </a:tcPr>
                </a:tc>
              </a:tr>
              <a:tr h="360507">
                <a:tc vMerge="1">
                  <a:txBody>
                    <a:bodyPr/>
                    <a:lstStyle/>
                    <a:p>
                      <a:endParaRPr lang="id-ID"/>
                    </a:p>
                  </a:txBody>
                  <a:tcPr/>
                </a:tc>
                <a:tc>
                  <a:txBody>
                    <a:bodyPr/>
                    <a:lstStyle/>
                    <a:p>
                      <a:pPr marL="0" algn="l">
                        <a:lnSpc>
                          <a:spcPct val="115000"/>
                        </a:lnSpc>
                        <a:spcAft>
                          <a:spcPts val="0"/>
                        </a:spcAft>
                      </a:pPr>
                      <a:r>
                        <a:rPr lang="id-ID" sz="1400" kern="1000" baseline="0" smtClean="0">
                          <a:solidFill>
                            <a:schemeClr val="tx1">
                              <a:lumMod val="85000"/>
                              <a:lumOff val="15000"/>
                            </a:schemeClr>
                          </a:solidFill>
                          <a:latin typeface="Roboto Medium" pitchFamily="2" charset="0"/>
                          <a:ea typeface="Roboto Medium" pitchFamily="2" charset="0"/>
                          <a:cs typeface="Roboto Medium" pitchFamily="2" charset="0"/>
                        </a:rPr>
                        <a:t>Sedang</a:t>
                      </a:r>
                      <a:endParaRPr lang="id-ID" sz="1400" kern="1000" baseline="0">
                        <a:solidFill>
                          <a:schemeClr val="tx1">
                            <a:lumMod val="85000"/>
                            <a:lumOff val="15000"/>
                          </a:schemeClr>
                        </a:solidFill>
                        <a:latin typeface="Roboto Medium" pitchFamily="2" charset="0"/>
                        <a:ea typeface="Roboto Medium" pitchFamily="2" charset="0"/>
                        <a:cs typeface="Roboto Medium" pitchFamily="2" charset="0"/>
                      </a:endParaRP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Rendah</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CAF50"/>
                    </a:solidFill>
                  </a:tcPr>
                </a:tc>
                <a:tc>
                  <a:txBody>
                    <a:bodyPr/>
                    <a:lstStyle/>
                    <a:p>
                      <a:pPr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3B"/>
                    </a:solidFill>
                  </a:tcPr>
                </a:tc>
                <a:tc>
                  <a:txBody>
                    <a:bodyPr/>
                    <a:lstStyle/>
                    <a:p>
                      <a:pPr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3B"/>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Tinggi</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4336"/>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Ekstrim</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27B0"/>
                    </a:solidFill>
                  </a:tcPr>
                </a:tc>
              </a:tr>
              <a:tr h="381000">
                <a:tc vMerge="1">
                  <a:txBody>
                    <a:bodyPr/>
                    <a:lstStyle/>
                    <a:p>
                      <a:endParaRPr lang="id-ID"/>
                    </a:p>
                  </a:txBody>
                  <a:tcPr/>
                </a:tc>
                <a:tc>
                  <a:txBody>
                    <a:bodyPr/>
                    <a:lstStyle/>
                    <a:p>
                      <a:pPr marL="0" algn="l">
                        <a:lnSpc>
                          <a:spcPct val="115000"/>
                        </a:lnSpc>
                        <a:spcAft>
                          <a:spcPts val="0"/>
                        </a:spcAft>
                      </a:pPr>
                      <a:r>
                        <a:rPr lang="id-ID" sz="1400" kern="1000" baseline="0" smtClean="0">
                          <a:solidFill>
                            <a:schemeClr val="tx1">
                              <a:lumMod val="85000"/>
                              <a:lumOff val="15000"/>
                            </a:schemeClr>
                          </a:solidFill>
                          <a:latin typeface="Roboto Medium" pitchFamily="2" charset="0"/>
                          <a:ea typeface="Roboto Medium" pitchFamily="2" charset="0"/>
                          <a:cs typeface="Roboto Medium" pitchFamily="2" charset="0"/>
                        </a:rPr>
                        <a:t>Jarang</a:t>
                      </a:r>
                      <a:endParaRPr lang="id-ID" sz="1400" kern="1000" baseline="0">
                        <a:solidFill>
                          <a:schemeClr val="tx1">
                            <a:lumMod val="85000"/>
                            <a:lumOff val="15000"/>
                          </a:schemeClr>
                        </a:solidFill>
                        <a:latin typeface="Roboto Medium" pitchFamily="2" charset="0"/>
                        <a:ea typeface="Roboto Medium" pitchFamily="2" charset="0"/>
                        <a:cs typeface="Roboto Medium" pitchFamily="2" charset="0"/>
                      </a:endParaRP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Rendah</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CAF50"/>
                    </a:solidFill>
                  </a:tcPr>
                </a:tc>
                <a:tc>
                  <a:txBody>
                    <a:bodyPr/>
                    <a:lstStyle/>
                    <a:p>
                      <a:pPr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3B"/>
                    </a:solidFill>
                  </a:tcPr>
                </a:tc>
                <a:tc>
                  <a:txBody>
                    <a:bodyPr/>
                    <a:lstStyle/>
                    <a:p>
                      <a:pPr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3B"/>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Tinggi</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4336"/>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Tinggi</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4336"/>
                    </a:solidFill>
                  </a:tcPr>
                </a:tc>
              </a:tr>
              <a:tr h="304800">
                <a:tc vMerge="1">
                  <a:txBody>
                    <a:bodyPr/>
                    <a:lstStyle/>
                    <a:p>
                      <a:endParaRPr lang="id-ID"/>
                    </a:p>
                  </a:txBody>
                  <a:tcPr/>
                </a:tc>
                <a:tc>
                  <a:txBody>
                    <a:bodyPr/>
                    <a:lstStyle/>
                    <a:p>
                      <a:pPr marL="0" algn="l">
                        <a:lnSpc>
                          <a:spcPct val="115000"/>
                        </a:lnSpc>
                        <a:spcAft>
                          <a:spcPts val="0"/>
                        </a:spcAft>
                      </a:pPr>
                      <a:r>
                        <a:rPr lang="id-ID" sz="1400" kern="1000" baseline="0">
                          <a:solidFill>
                            <a:schemeClr val="tx1">
                              <a:lumMod val="85000"/>
                              <a:lumOff val="15000"/>
                            </a:schemeClr>
                          </a:solidFill>
                          <a:latin typeface="Roboto Medium" pitchFamily="2" charset="0"/>
                          <a:ea typeface="Roboto Medium" pitchFamily="2" charset="0"/>
                          <a:cs typeface="Roboto Medium" pitchFamily="2" charset="0"/>
                        </a:rPr>
                        <a:t>Sangat Jarang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Rendah</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CAF50"/>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Rendah</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CAF50"/>
                    </a:solidFill>
                  </a:tcPr>
                </a:tc>
                <a:tc>
                  <a:txBody>
                    <a:bodyPr/>
                    <a:lstStyle/>
                    <a:p>
                      <a:pPr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3B"/>
                    </a:solidFill>
                  </a:tcPr>
                </a:tc>
                <a:tc>
                  <a:txBody>
                    <a:bodyPr/>
                    <a:lstStyle/>
                    <a:p>
                      <a:pPr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3B"/>
                    </a:solidFill>
                  </a:tcPr>
                </a:tc>
                <a:tc>
                  <a:txBody>
                    <a:bodyPr/>
                    <a:lstStyle/>
                    <a:p>
                      <a:pPr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Tinggi</a:t>
                      </a:r>
                    </a:p>
                  </a:txBody>
                  <a:tcPr marL="52622" marR="526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4336"/>
                    </a:solidFill>
                  </a:tcPr>
                </a:tc>
              </a:tr>
            </a:tbl>
          </a:graphicData>
        </a:graphic>
      </p:graphicFrame>
      <p:graphicFrame>
        <p:nvGraphicFramePr>
          <p:cNvPr id="12" name="Table 11"/>
          <p:cNvGraphicFramePr>
            <a:graphicFrameLocks noGrp="1"/>
          </p:cNvGraphicFramePr>
          <p:nvPr/>
        </p:nvGraphicFramePr>
        <p:xfrm>
          <a:off x="5791200" y="4724400"/>
          <a:ext cx="5638800" cy="1524000"/>
        </p:xfrm>
        <a:graphic>
          <a:graphicData uri="http://schemas.openxmlformats.org/drawingml/2006/table">
            <a:tbl>
              <a:tblPr/>
              <a:tblGrid>
                <a:gridCol w="1143000"/>
                <a:gridCol w="4495800"/>
              </a:tblGrid>
              <a:tr h="381000">
                <a:tc>
                  <a:txBody>
                    <a:bodyPr/>
                    <a:lstStyle/>
                    <a:p>
                      <a:pPr marL="0"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Rendah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CAF50"/>
                    </a:solidFill>
                  </a:tcPr>
                </a:tc>
                <a:tc>
                  <a:txBody>
                    <a:bodyPr/>
                    <a:lstStyle/>
                    <a:p>
                      <a:pPr marL="88900" indent="0">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Perlu Aturan/Prosedur/Rambu </a:t>
                      </a:r>
                    </a:p>
                  </a:txBody>
                  <a:tcPr marL="45720" marR="4572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1000">
                <a:tc>
                  <a:txBody>
                    <a:bodyPr/>
                    <a:lstStyle/>
                    <a:p>
                      <a:pPr marL="0" algn="ctr">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Sedang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3B"/>
                    </a:solidFill>
                  </a:tcPr>
                </a:tc>
                <a:tc>
                  <a:txBody>
                    <a:bodyPr/>
                    <a:lstStyle/>
                    <a:p>
                      <a:pPr marL="88900" indent="0">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Perlu Tindakan Langsung </a:t>
                      </a:r>
                    </a:p>
                  </a:txBody>
                  <a:tcPr marL="45720" marR="4572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1000">
                <a:tc>
                  <a:txBody>
                    <a:bodyPr/>
                    <a:lstStyle/>
                    <a:p>
                      <a:pPr marL="0"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Tinggi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4336"/>
                    </a:solidFill>
                  </a:tcPr>
                </a:tc>
                <a:tc>
                  <a:txBody>
                    <a:bodyPr/>
                    <a:lstStyle/>
                    <a:p>
                      <a:pPr marL="88900" indent="0">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Perlu Perencanaan Pengendalian </a:t>
                      </a:r>
                    </a:p>
                  </a:txBody>
                  <a:tcPr marL="45720" marR="4572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1000">
                <a:tc>
                  <a:txBody>
                    <a:bodyPr/>
                    <a:lstStyle/>
                    <a:p>
                      <a:pPr marL="0" algn="ctr">
                        <a:lnSpc>
                          <a:spcPct val="115000"/>
                        </a:lnSpc>
                        <a:spcAft>
                          <a:spcPts val="0"/>
                        </a:spcAft>
                      </a:pPr>
                      <a:r>
                        <a:rPr lang="id-ID" sz="1400" kern="1000" baseline="0">
                          <a:solidFill>
                            <a:schemeClr val="bg1"/>
                          </a:solidFill>
                          <a:latin typeface="Roboto" pitchFamily="2" charset="0"/>
                          <a:ea typeface="Roboto" pitchFamily="2" charset="0"/>
                          <a:cs typeface="Roboto" pitchFamily="2" charset="0"/>
                        </a:rPr>
                        <a:t>Ekstrim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27B0"/>
                    </a:solidFill>
                  </a:tcPr>
                </a:tc>
                <a:tc>
                  <a:txBody>
                    <a:bodyPr/>
                    <a:lstStyle/>
                    <a:p>
                      <a:pPr marL="88900" indent="0">
                        <a:lnSpc>
                          <a:spcPct val="115000"/>
                        </a:lnSpc>
                        <a:spcAft>
                          <a:spcPts val="0"/>
                        </a:spcAft>
                      </a:pPr>
                      <a:r>
                        <a:rPr lang="id-ID" sz="1400" kern="1000" baseline="0">
                          <a:solidFill>
                            <a:schemeClr val="tx1">
                              <a:lumMod val="85000"/>
                              <a:lumOff val="15000"/>
                            </a:schemeClr>
                          </a:solidFill>
                          <a:latin typeface="Roboto" pitchFamily="2" charset="0"/>
                          <a:ea typeface="Roboto" pitchFamily="2" charset="0"/>
                          <a:cs typeface="Roboto" pitchFamily="2" charset="0"/>
                        </a:rPr>
                        <a:t>Perlu Perhatian Manajemen Atas </a:t>
                      </a:r>
                    </a:p>
                  </a:txBody>
                  <a:tcPr marL="45720" marR="4572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363200" y="1981200"/>
            <a:ext cx="1085215" cy="3761740"/>
          </a:xfrm>
          <a:custGeom>
            <a:avLst/>
            <a:gdLst/>
            <a:ahLst/>
            <a:cxnLst/>
            <a:rect l="l" t="t" r="r" b="b"/>
            <a:pathLst>
              <a:path w="1085215" h="3761740">
                <a:moveTo>
                  <a:pt x="0" y="1120775"/>
                </a:moveTo>
                <a:lnTo>
                  <a:pt x="542544" y="0"/>
                </a:lnTo>
                <a:lnTo>
                  <a:pt x="1085088" y="1120775"/>
                </a:lnTo>
                <a:lnTo>
                  <a:pt x="816610" y="1120775"/>
                </a:lnTo>
                <a:lnTo>
                  <a:pt x="816610" y="3761232"/>
                </a:lnTo>
                <a:lnTo>
                  <a:pt x="268478" y="3761232"/>
                </a:lnTo>
                <a:lnTo>
                  <a:pt x="268478" y="1120775"/>
                </a:lnTo>
                <a:lnTo>
                  <a:pt x="0" y="1120775"/>
                </a:lnTo>
                <a:close/>
              </a:path>
            </a:pathLst>
          </a:custGeom>
          <a:noFill/>
          <a:ln w="36576">
            <a:solidFill>
              <a:srgbClr val="00C853"/>
            </a:solidFill>
          </a:ln>
        </p:spPr>
        <p:txBody>
          <a:bodyPr wrap="square" lIns="0" tIns="0" rIns="0" bIns="0" rtlCol="0"/>
          <a:lstStyle/>
          <a:p>
            <a:endParaRPr/>
          </a:p>
        </p:txBody>
      </p:sp>
      <p:sp>
        <p:nvSpPr>
          <p:cNvPr id="4" name="object 4"/>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5" name="object 5"/>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Pengendalian Resiko K3</a:t>
            </a:r>
            <a:endParaRPr lang="id-ID" sz="3400">
              <a:solidFill>
                <a:schemeClr val="bg1"/>
              </a:solidFill>
              <a:latin typeface="Roboto" pitchFamily="2" charset="0"/>
              <a:ea typeface="Roboto" pitchFamily="2" charset="0"/>
              <a:cs typeface="Roboto" pitchFamily="2" charset="0"/>
            </a:endParaRPr>
          </a:p>
        </p:txBody>
      </p:sp>
      <p:sp>
        <p:nvSpPr>
          <p:cNvPr id="8" name="object 8"/>
          <p:cNvSpPr/>
          <p:nvPr/>
        </p:nvSpPr>
        <p:spPr>
          <a:xfrm>
            <a:off x="762000" y="1953260"/>
            <a:ext cx="1091565" cy="3761740"/>
          </a:xfrm>
          <a:custGeom>
            <a:avLst/>
            <a:gdLst/>
            <a:ahLst/>
            <a:cxnLst/>
            <a:rect l="l" t="t" r="r" b="b"/>
            <a:pathLst>
              <a:path w="1091564" h="3761740">
                <a:moveTo>
                  <a:pt x="0" y="1126998"/>
                </a:moveTo>
                <a:lnTo>
                  <a:pt x="545592" y="0"/>
                </a:lnTo>
                <a:lnTo>
                  <a:pt x="1091184" y="1126998"/>
                </a:lnTo>
                <a:lnTo>
                  <a:pt x="821182" y="1126998"/>
                </a:lnTo>
                <a:lnTo>
                  <a:pt x="821182" y="3761232"/>
                </a:lnTo>
                <a:lnTo>
                  <a:pt x="269989" y="3761232"/>
                </a:lnTo>
                <a:lnTo>
                  <a:pt x="269989" y="1126998"/>
                </a:lnTo>
                <a:lnTo>
                  <a:pt x="0" y="1126998"/>
                </a:lnTo>
                <a:close/>
              </a:path>
            </a:pathLst>
          </a:custGeom>
          <a:ln w="36576">
            <a:solidFill>
              <a:srgbClr val="00C853"/>
            </a:solidFill>
          </a:ln>
        </p:spPr>
        <p:txBody>
          <a:bodyPr wrap="square" lIns="0" tIns="0" rIns="0" bIns="0" rtlCol="0"/>
          <a:lstStyle/>
          <a:p>
            <a:endParaRPr/>
          </a:p>
        </p:txBody>
      </p:sp>
      <p:sp>
        <p:nvSpPr>
          <p:cNvPr id="9" name="object 9"/>
          <p:cNvSpPr txBox="1"/>
          <p:nvPr/>
        </p:nvSpPr>
        <p:spPr>
          <a:xfrm>
            <a:off x="1161834" y="2894690"/>
            <a:ext cx="331928" cy="2494730"/>
          </a:xfrm>
          <a:prstGeom prst="rect">
            <a:avLst/>
          </a:prstGeom>
        </p:spPr>
        <p:txBody>
          <a:bodyPr vert="vert270" wrap="square" lIns="0" tIns="0" rIns="0" bIns="0" rtlCol="0">
            <a:spAutoFit/>
          </a:bodyPr>
          <a:lstStyle/>
          <a:p>
            <a:pPr marL="12700" algn="ctr">
              <a:lnSpc>
                <a:spcPts val="2530"/>
              </a:lnSpc>
            </a:pPr>
            <a:r>
              <a:rPr sz="2400" b="1" kern="0" spc="20" dirty="0">
                <a:solidFill>
                  <a:srgbClr val="00C853"/>
                </a:solidFill>
                <a:latin typeface="Roboto" pitchFamily="2" charset="0"/>
                <a:ea typeface="Roboto" pitchFamily="2" charset="0"/>
                <a:cs typeface="Roboto" pitchFamily="2" charset="0"/>
              </a:rPr>
              <a:t>KEHANDALAN</a:t>
            </a:r>
          </a:p>
        </p:txBody>
      </p:sp>
      <p:graphicFrame>
        <p:nvGraphicFramePr>
          <p:cNvPr id="11" name="Table 10"/>
          <p:cNvGraphicFramePr>
            <a:graphicFrameLocks noGrp="1"/>
          </p:cNvGraphicFramePr>
          <p:nvPr>
            <p:extLst>
              <p:ext uri="{D42A27DB-BD31-4B8C-83A1-F6EECF244321}">
                <p14:modId xmlns:p14="http://schemas.microsoft.com/office/powerpoint/2010/main" val="228669747"/>
              </p:ext>
            </p:extLst>
          </p:nvPr>
        </p:nvGraphicFramePr>
        <p:xfrm>
          <a:off x="2032000" y="1250315"/>
          <a:ext cx="8128000" cy="4914518"/>
        </p:xfrm>
        <a:graphic>
          <a:graphicData uri="http://schemas.openxmlformats.org/drawingml/2006/table">
            <a:tbl>
              <a:tblPr/>
              <a:tblGrid>
                <a:gridCol w="2463800"/>
                <a:gridCol w="3581400"/>
                <a:gridCol w="2082800"/>
              </a:tblGrid>
              <a:tr h="550333">
                <a:tc gridSpan="3">
                  <a:txBody>
                    <a:bodyPr/>
                    <a:lstStyle/>
                    <a:p>
                      <a:pPr marL="12700" algn="ctr" defTabSz="914400" rtl="0" eaLnBrk="1" latinLnBrk="0" hangingPunct="1">
                        <a:lnSpc>
                          <a:spcPts val="3105"/>
                        </a:lnSpc>
                        <a:spcAft>
                          <a:spcPts val="0"/>
                        </a:spcAft>
                      </a:pPr>
                      <a:r>
                        <a:rPr lang="id-ID" sz="2400" b="1" kern="0" spc="20" dirty="0" smtClean="0">
                          <a:solidFill>
                            <a:srgbClr val="2962FF"/>
                          </a:solidFill>
                          <a:latin typeface="Roboto" pitchFamily="2" charset="0"/>
                          <a:ea typeface="Roboto" pitchFamily="2" charset="0"/>
                          <a:cs typeface="Roboto" pitchFamily="2" charset="0"/>
                        </a:rPr>
                        <a:t>Hirarki Pengendalian Resiko/Bahaya </a:t>
                      </a:r>
                      <a:endParaRPr lang="id-ID" sz="2400" b="1" kern="0" spc="20" dirty="0">
                        <a:solidFill>
                          <a:srgbClr val="2962FF"/>
                        </a:solidFill>
                        <a:latin typeface="Roboto" pitchFamily="2" charset="0"/>
                        <a:ea typeface="Roboto" pitchFamily="2" charset="0"/>
                        <a:cs typeface="Roboto" pitchFamily="2" charset="0"/>
                      </a:endParaRPr>
                    </a:p>
                  </a:txBody>
                  <a:tcPr marL="137160" marR="137160" marT="137160" marB="13716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id-ID"/>
                    </a:p>
                  </a:txBody>
                  <a:tcPr/>
                </a:tc>
                <a:tc hMerge="1">
                  <a:txBody>
                    <a:bodyPr/>
                    <a:lstStyle/>
                    <a:p>
                      <a:endParaRPr lang="id-ID"/>
                    </a:p>
                  </a:txBody>
                  <a:tcPr/>
                </a:tc>
              </a:tr>
              <a:tr h="0">
                <a:tc>
                  <a:txBody>
                    <a:bodyPr/>
                    <a:lstStyle/>
                    <a:p>
                      <a:pPr marL="0" marR="44450" algn="l" defTabSz="914400" rtl="0" eaLnBrk="1" latinLnBrk="0" hangingPunct="1">
                        <a:lnSpc>
                          <a:spcPct val="115000"/>
                        </a:lnSpc>
                        <a:spcAft>
                          <a:spcPts val="0"/>
                        </a:spcAf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Eliminasi </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15000"/>
                        </a:lnSpc>
                        <a:spcAft>
                          <a:spcPts val="0"/>
                        </a:spcAft>
                      </a:pPr>
                      <a:r>
                        <a:rPr lang="id-ID" sz="1600" b="0" kern="1000" baseline="0">
                          <a:solidFill>
                            <a:schemeClr val="tx1">
                              <a:lumMod val="85000"/>
                              <a:lumOff val="15000"/>
                            </a:schemeClr>
                          </a:solidFill>
                          <a:latin typeface="Roboto" pitchFamily="2" charset="0"/>
                          <a:ea typeface="Roboto" pitchFamily="2" charset="0"/>
                          <a:cs typeface="Roboto" pitchFamily="2" charset="0"/>
                        </a:rPr>
                        <a:t>Eliminasi Bahaya </a:t>
                      </a: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marL="0" indent="0" algn="l">
                        <a:lnSpc>
                          <a:spcPct val="115000"/>
                        </a:lnSpc>
                        <a:spcAft>
                          <a:spcPts val="0"/>
                        </a:spcAft>
                      </a:pPr>
                      <a:r>
                        <a:rPr lang="id-ID" sz="1600" b="1" kern="1000" baseline="0" dirty="0">
                          <a:solidFill>
                            <a:schemeClr val="tx1">
                              <a:lumMod val="85000"/>
                              <a:lumOff val="15000"/>
                            </a:schemeClr>
                          </a:solidFill>
                          <a:latin typeface="Roboto" pitchFamily="2" charset="0"/>
                          <a:ea typeface="Roboto" pitchFamily="2" charset="0"/>
                          <a:cs typeface="Roboto" pitchFamily="2" charset="0"/>
                        </a:rPr>
                        <a:t>Tempat </a:t>
                      </a:r>
                      <a:r>
                        <a:rPr lang="id-ID" sz="1600" b="1" kern="1000" baseline="0" dirty="0" smtClean="0">
                          <a:solidFill>
                            <a:schemeClr val="tx1">
                              <a:lumMod val="85000"/>
                              <a:lumOff val="15000"/>
                            </a:schemeClr>
                          </a:solidFill>
                          <a:latin typeface="Roboto" pitchFamily="2" charset="0"/>
                          <a:ea typeface="Roboto" pitchFamily="2" charset="0"/>
                          <a:cs typeface="Roboto" pitchFamily="2" charset="0"/>
                        </a:rPr>
                        <a:t>kerja / Pekerjaan </a:t>
                      </a:r>
                      <a:r>
                        <a:rPr lang="id-ID" sz="1600" b="1" kern="1000" baseline="0" dirty="0">
                          <a:solidFill>
                            <a:schemeClr val="tx1">
                              <a:lumMod val="85000"/>
                              <a:lumOff val="15000"/>
                            </a:schemeClr>
                          </a:solidFill>
                          <a:latin typeface="Roboto" pitchFamily="2" charset="0"/>
                          <a:ea typeface="Roboto" pitchFamily="2" charset="0"/>
                          <a:cs typeface="Roboto" pitchFamily="2" charset="0"/>
                        </a:rPr>
                        <a:t>Aman (Mengurangi Bahaya) </a:t>
                      </a: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072">
                <a:tc>
                  <a:txBody>
                    <a:bodyPr/>
                    <a:lstStyle/>
                    <a:p>
                      <a:pPr marL="0" marR="44450" algn="l" defTabSz="914400" rtl="0" eaLnBrk="1" latinLnBrk="0" hangingPunct="1">
                        <a:lnSpc>
                          <a:spcPct val="115000"/>
                        </a:lnSpc>
                        <a:spcAft>
                          <a:spcPts val="0"/>
                        </a:spcAf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Substitusi </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15000"/>
                        </a:lnSpc>
                        <a:spcAft>
                          <a:spcPts val="0"/>
                        </a:spcAft>
                      </a:pPr>
                      <a:r>
                        <a:rPr lang="id-ID" sz="1600" b="0" kern="1000" baseline="0">
                          <a:solidFill>
                            <a:schemeClr val="tx1">
                              <a:lumMod val="85000"/>
                              <a:lumOff val="15000"/>
                            </a:schemeClr>
                          </a:solidFill>
                          <a:latin typeface="Roboto" pitchFamily="2" charset="0"/>
                          <a:ea typeface="Roboto" pitchFamily="2" charset="0"/>
                          <a:cs typeface="Roboto" pitchFamily="2" charset="0"/>
                        </a:rPr>
                        <a:t>Penggantian Alat/Mesin/Bahan/Tempat Kerja yang Lebih Aman </a:t>
                      </a: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id-ID"/>
                    </a:p>
                  </a:txBody>
                  <a:tcPr/>
                </a:tc>
              </a:tr>
              <a:tr h="311151">
                <a:tc>
                  <a:txBody>
                    <a:bodyPr/>
                    <a:lstStyle/>
                    <a:p>
                      <a:pPr marL="0" marR="44450" algn="l" defTabSz="914400" rtl="0" eaLnBrk="1" latinLnBrk="0" hangingPunct="1">
                        <a:lnSpc>
                          <a:spcPct val="115000"/>
                        </a:lnSpc>
                        <a:spcAft>
                          <a:spcPts val="0"/>
                        </a:spcAf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Perancangan </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15000"/>
                        </a:lnSpc>
                        <a:spcAft>
                          <a:spcPts val="0"/>
                        </a:spcAft>
                      </a:pPr>
                      <a:r>
                        <a:rPr lang="id-ID" sz="1600" b="0" kern="1000" baseline="0">
                          <a:solidFill>
                            <a:schemeClr val="tx1">
                              <a:lumMod val="85000"/>
                              <a:lumOff val="15000"/>
                            </a:schemeClr>
                          </a:solidFill>
                          <a:latin typeface="Roboto" pitchFamily="2" charset="0"/>
                          <a:ea typeface="Roboto" pitchFamily="2" charset="0"/>
                          <a:cs typeface="Roboto" pitchFamily="2" charset="0"/>
                        </a:rPr>
                        <a:t>Modifikasi Alat/Mesin/Tempat Kerja yang Lebih Aman </a:t>
                      </a: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id-ID"/>
                    </a:p>
                  </a:txBody>
                  <a:tcPr/>
                </a:tc>
              </a:tr>
              <a:tr h="324994">
                <a:tc>
                  <a:txBody>
                    <a:bodyPr/>
                    <a:lstStyle/>
                    <a:p>
                      <a:pPr marL="0" marR="44450" algn="l" defTabSz="914400" rtl="0" eaLnBrk="1" latinLnBrk="0" hangingPunct="1">
                        <a:lnSpc>
                          <a:spcPct val="115000"/>
                        </a:lnSpc>
                        <a:spcAft>
                          <a:spcPts val="0"/>
                        </a:spcAf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Administrasi </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15000"/>
                        </a:lnSpc>
                        <a:spcAft>
                          <a:spcPts val="0"/>
                        </a:spcAft>
                      </a:pPr>
                      <a:r>
                        <a:rPr lang="id-ID" sz="1600" b="0" kern="1000" baseline="0">
                          <a:solidFill>
                            <a:schemeClr val="tx1">
                              <a:lumMod val="85000"/>
                              <a:lumOff val="15000"/>
                            </a:schemeClr>
                          </a:solidFill>
                          <a:latin typeface="Roboto" pitchFamily="2" charset="0"/>
                          <a:ea typeface="Roboto" pitchFamily="2" charset="0"/>
                          <a:cs typeface="Roboto" pitchFamily="2" charset="0"/>
                        </a:rPr>
                        <a:t>Prosedur, Aturan, Pelatihan, Durasi Kerja, Tanda Bahaya, Rambu, Poster, Label </a:t>
                      </a: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indent="0" algn="l">
                        <a:lnSpc>
                          <a:spcPct val="115000"/>
                        </a:lnSpc>
                        <a:spcAft>
                          <a:spcPts val="0"/>
                        </a:spcAft>
                      </a:pPr>
                      <a:r>
                        <a:rPr lang="id-ID" sz="1600" b="1" kern="1000" baseline="0">
                          <a:solidFill>
                            <a:schemeClr val="tx1">
                              <a:lumMod val="85000"/>
                              <a:lumOff val="15000"/>
                            </a:schemeClr>
                          </a:solidFill>
                          <a:latin typeface="Roboto" pitchFamily="2" charset="0"/>
                          <a:ea typeface="Roboto" pitchFamily="2" charset="0"/>
                          <a:cs typeface="Roboto" pitchFamily="2" charset="0"/>
                        </a:rPr>
                        <a:t>Tenaga Kerja </a:t>
                      </a:r>
                      <a:r>
                        <a:rPr lang="id-ID" sz="1600" b="1" kern="1000" baseline="0" smtClean="0">
                          <a:solidFill>
                            <a:schemeClr val="tx1">
                              <a:lumMod val="85000"/>
                              <a:lumOff val="15000"/>
                            </a:schemeClr>
                          </a:solidFill>
                          <a:latin typeface="Roboto" pitchFamily="2" charset="0"/>
                          <a:ea typeface="Roboto" pitchFamily="2" charset="0"/>
                          <a:cs typeface="Roboto" pitchFamily="2" charset="0"/>
                        </a:rPr>
                        <a:t>Aman (Mengurangi </a:t>
                      </a:r>
                      <a:r>
                        <a:rPr lang="id-ID" sz="1600" b="1" kern="1000" baseline="0">
                          <a:solidFill>
                            <a:schemeClr val="tx1">
                              <a:lumMod val="85000"/>
                              <a:lumOff val="15000"/>
                            </a:schemeClr>
                          </a:solidFill>
                          <a:latin typeface="Roboto" pitchFamily="2" charset="0"/>
                          <a:ea typeface="Roboto" pitchFamily="2" charset="0"/>
                          <a:cs typeface="Roboto" pitchFamily="2" charset="0"/>
                        </a:rPr>
                        <a:t>Paparan) </a:t>
                      </a: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2073">
                <a:tc>
                  <a:txBody>
                    <a:bodyPr/>
                    <a:lstStyle/>
                    <a:p>
                      <a:pPr marL="0" marR="44450" algn="l" defTabSz="914400" rtl="0" eaLnBrk="1" latinLnBrk="0" hangingPunct="1">
                        <a:lnSpc>
                          <a:spcPct val="115000"/>
                        </a:lnSpc>
                        <a:spcAft>
                          <a:spcPts val="0"/>
                        </a:spcAf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Alat </a:t>
                      </a:r>
                      <a:r>
                        <a:rPr lang="id-ID" sz="2000" kern="500" spc="-15">
                          <a:solidFill>
                            <a:schemeClr val="tx1">
                              <a:lumMod val="85000"/>
                              <a:lumOff val="15000"/>
                            </a:schemeClr>
                          </a:solidFill>
                          <a:latin typeface="Roboto Medium" pitchFamily="2" charset="0"/>
                          <a:ea typeface="Roboto Medium" pitchFamily="2" charset="0"/>
                          <a:cs typeface="Roboto Medium" pitchFamily="2" charset="0"/>
                        </a:rPr>
                        <a:t>Pelindung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Diri</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15000"/>
                        </a:lnSpc>
                        <a:spcAft>
                          <a:spcPts val="0"/>
                        </a:spcAft>
                      </a:pPr>
                      <a:r>
                        <a:rPr lang="id-ID" sz="1600" b="0" kern="1000" baseline="0" dirty="0">
                          <a:solidFill>
                            <a:schemeClr val="tx1">
                              <a:lumMod val="85000"/>
                              <a:lumOff val="15000"/>
                            </a:schemeClr>
                          </a:solidFill>
                          <a:latin typeface="Roboto" pitchFamily="2" charset="0"/>
                          <a:ea typeface="Roboto" pitchFamily="2" charset="0"/>
                          <a:cs typeface="Roboto" pitchFamily="2" charset="0"/>
                        </a:rPr>
                        <a:t>Menyediakan APD kepada Tenaga Kerja </a:t>
                      </a:r>
                    </a:p>
                  </a:txBody>
                  <a:tcPr marL="137160" marR="137160" marT="137160" marB="1371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id-ID"/>
                    </a:p>
                  </a:txBody>
                  <a:tcPr/>
                </a:tc>
              </a:tr>
            </a:tbl>
          </a:graphicData>
        </a:graphic>
      </p:graphicFrame>
      <p:sp>
        <p:nvSpPr>
          <p:cNvPr id="12" name="object 9"/>
          <p:cNvSpPr txBox="1"/>
          <p:nvPr/>
        </p:nvSpPr>
        <p:spPr>
          <a:xfrm>
            <a:off x="10717072" y="2894690"/>
            <a:ext cx="331928" cy="2751040"/>
          </a:xfrm>
          <a:prstGeom prst="rect">
            <a:avLst/>
          </a:prstGeom>
        </p:spPr>
        <p:txBody>
          <a:bodyPr vert="vert" wrap="square" lIns="0" tIns="0" rIns="0" bIns="0" rtlCol="0">
            <a:spAutoFit/>
          </a:bodyPr>
          <a:lstStyle/>
          <a:p>
            <a:pPr marL="12700" algn="ctr">
              <a:lnSpc>
                <a:spcPts val="2530"/>
              </a:lnSpc>
            </a:pPr>
            <a:r>
              <a:rPr sz="2400" b="1" kern="0" spc="20" dirty="0" smtClean="0">
                <a:solidFill>
                  <a:srgbClr val="00C853"/>
                </a:solidFill>
                <a:latin typeface="Roboto" pitchFamily="2" charset="0"/>
                <a:ea typeface="Roboto" pitchFamily="2" charset="0"/>
                <a:cs typeface="Roboto" pitchFamily="2" charset="0"/>
              </a:rPr>
              <a:t>PERLINDUNGAN</a:t>
            </a:r>
            <a:endParaRPr sz="2400" b="1" kern="0" spc="20" dirty="0">
              <a:solidFill>
                <a:srgbClr val="00C853"/>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07638" y="1443229"/>
            <a:ext cx="7620634" cy="4862870"/>
          </a:xfrm>
          <a:prstGeom prst="rect">
            <a:avLst/>
          </a:prstGeom>
        </p:spPr>
        <p:txBody>
          <a:bodyPr vert="horz" wrap="square" lIns="0" tIns="0" rIns="0" bIns="0" rtlCol="0">
            <a:spAutoFit/>
          </a:bodyPr>
          <a:lstStyle/>
          <a:p>
            <a:r>
              <a:rPr sz="2000" b="1" kern="0" spc="20" dirty="0">
                <a:solidFill>
                  <a:srgbClr val="2962FF"/>
                </a:solidFill>
                <a:latin typeface="Roboto" pitchFamily="2" charset="0"/>
                <a:ea typeface="Roboto" pitchFamily="2" charset="0"/>
                <a:cs typeface="Roboto" pitchFamily="2" charset="0"/>
              </a:rPr>
              <a:t>Pengertian</a:t>
            </a:r>
          </a:p>
          <a:p>
            <a:pPr marR="476250"/>
            <a:r>
              <a:rPr kern="500" spc="-15" dirty="0">
                <a:solidFill>
                  <a:schemeClr val="tx1">
                    <a:lumMod val="85000"/>
                    <a:lumOff val="15000"/>
                  </a:schemeClr>
                </a:solidFill>
                <a:latin typeface="Roboto Medium" pitchFamily="2" charset="0"/>
                <a:ea typeface="Roboto Medium" pitchFamily="2" charset="0"/>
                <a:cs typeface="Roboto Medium" pitchFamily="2" charset="0"/>
              </a:rPr>
              <a:t>5R adalah cara/metode untuk mengatur/mengelola/mengorganisir tempat kerja menjadi tempat kerja yang lebih baik secara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berkelanjutan</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a:lnSpc>
                <a:spcPct val="100000"/>
              </a:lnSpc>
              <a:spcBef>
                <a:spcPts val="2400"/>
              </a:spcBef>
            </a:pPr>
            <a:r>
              <a:rPr sz="2000" b="1" kern="0" spc="20" dirty="0">
                <a:solidFill>
                  <a:srgbClr val="2962FF"/>
                </a:solidFill>
                <a:latin typeface="Roboto" pitchFamily="2" charset="0"/>
                <a:ea typeface="Roboto" pitchFamily="2" charset="0"/>
                <a:cs typeface="Roboto" pitchFamily="2" charset="0"/>
              </a:rPr>
              <a:t>Tujuan</a:t>
            </a:r>
          </a:p>
          <a:p>
            <a:pPr marR="476250">
              <a:lnSpc>
                <a:spcPct val="100000"/>
              </a:lnSpc>
            </a:pPr>
            <a:r>
              <a:rPr kern="500" spc="-15" dirty="0">
                <a:solidFill>
                  <a:schemeClr val="tx1">
                    <a:lumMod val="85000"/>
                    <a:lumOff val="15000"/>
                  </a:schemeClr>
                </a:solidFill>
                <a:latin typeface="Roboto Medium" pitchFamily="2" charset="0"/>
                <a:ea typeface="Roboto Medium" pitchFamily="2" charset="0"/>
                <a:cs typeface="Roboto Medium" pitchFamily="2" charset="0"/>
              </a:rPr>
              <a:t>Untuk meningkatkan efisiensi dan kualitas tempat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kerja</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a:spcBef>
                <a:spcPts val="2400"/>
              </a:spcBef>
            </a:pPr>
            <a:r>
              <a:rPr sz="2000" b="1" kern="0" spc="20" dirty="0">
                <a:solidFill>
                  <a:srgbClr val="2962FF"/>
                </a:solidFill>
                <a:latin typeface="Roboto" pitchFamily="2" charset="0"/>
                <a:ea typeface="Roboto" pitchFamily="2" charset="0"/>
                <a:cs typeface="Roboto" pitchFamily="2" charset="0"/>
              </a:rPr>
              <a:t>Manfaat</a:t>
            </a:r>
          </a:p>
          <a:p>
            <a:pPr marL="273050" marR="476250" indent="-273050">
              <a:buAutoNum type="arabicPeriod"/>
              <a:tabLst>
                <a:tab pos="287655"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Meningkatkan produktivitas karena pengaturan tempat kerja yang lebih efisien.</a:t>
            </a:r>
          </a:p>
          <a:p>
            <a:pPr marL="273050" marR="476250" indent="-273050">
              <a:buAutoNum type="arabicPeriod"/>
              <a:tabLst>
                <a:tab pos="287655"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Meningkatkan kenyamanan karena tempat kerja selalu bersih dan luas.</a:t>
            </a:r>
          </a:p>
          <a:p>
            <a:pPr marL="273050" marR="476250" indent="-273050">
              <a:buAutoNum type="arabicPeriod"/>
              <a:tabLst>
                <a:tab pos="287655"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Mengurangi bahaya di tempat kerja karena kualitas tempat kerja yang bagus/baik.</a:t>
            </a:r>
          </a:p>
          <a:p>
            <a:pPr marL="273050" marR="476250" indent="-273050">
              <a:buAutoNum type="arabicPeriod"/>
              <a:tabLst>
                <a:tab pos="287655"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Menambah penghematan karena menghilangkan pemborosan-pemborosan di tempat kerja.</a:t>
            </a: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Budaya 5R</a:t>
            </a:r>
            <a:endParaRPr lang="id-ID" sz="3400">
              <a:solidFill>
                <a:schemeClr val="bg1"/>
              </a:solidFill>
              <a:latin typeface="Roboto" pitchFamily="2" charset="0"/>
              <a:ea typeface="Roboto" pitchFamily="2" charset="0"/>
              <a:cs typeface="Roboto" pitchFamily="2" charset="0"/>
            </a:endParaRPr>
          </a:p>
        </p:txBody>
      </p:sp>
      <p:sp>
        <p:nvSpPr>
          <p:cNvPr id="6" name="object 6"/>
          <p:cNvSpPr/>
          <p:nvPr/>
        </p:nvSpPr>
        <p:spPr>
          <a:xfrm>
            <a:off x="573024" y="1432560"/>
            <a:ext cx="2737104" cy="265785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416808" y="1344167"/>
            <a:ext cx="0" cy="5166995"/>
          </a:xfrm>
          <a:custGeom>
            <a:avLst/>
            <a:gdLst/>
            <a:ahLst/>
            <a:cxnLst/>
            <a:rect l="l" t="t" r="r" b="b"/>
            <a:pathLst>
              <a:path h="5166995">
                <a:moveTo>
                  <a:pt x="0" y="0"/>
                </a:moveTo>
                <a:lnTo>
                  <a:pt x="0" y="5166982"/>
                </a:lnTo>
              </a:path>
            </a:pathLst>
          </a:custGeom>
          <a:ln w="6102">
            <a:solidFill>
              <a:srgbClr val="000000">
                <a:alpha val="12157"/>
              </a:srgbClr>
            </a:solidFill>
          </a:ln>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3" name="object 3"/>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Langkah-Langkah Penerapan 5R</a:t>
            </a:r>
            <a:endParaRPr lang="id-ID" sz="3400">
              <a:solidFill>
                <a:schemeClr val="bg1"/>
              </a:solidFill>
              <a:latin typeface="Roboto" pitchFamily="2" charset="0"/>
              <a:ea typeface="Roboto" pitchFamily="2" charset="0"/>
              <a:cs typeface="Roboto" pitchFamily="2" charset="0"/>
            </a:endParaRPr>
          </a:p>
        </p:txBody>
      </p:sp>
      <p:sp>
        <p:nvSpPr>
          <p:cNvPr id="5" name="object 5"/>
          <p:cNvSpPr/>
          <p:nvPr/>
        </p:nvSpPr>
        <p:spPr>
          <a:xfrm>
            <a:off x="377952" y="1225297"/>
            <a:ext cx="3249168" cy="478535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922775" y="1240536"/>
            <a:ext cx="0" cy="5318760"/>
          </a:xfrm>
          <a:custGeom>
            <a:avLst/>
            <a:gdLst/>
            <a:ahLst/>
            <a:cxnLst/>
            <a:rect l="l" t="t" r="r" b="b"/>
            <a:pathLst>
              <a:path h="5318759">
                <a:moveTo>
                  <a:pt x="0" y="0"/>
                </a:moveTo>
                <a:lnTo>
                  <a:pt x="0" y="5318760"/>
                </a:lnTo>
              </a:path>
            </a:pathLst>
          </a:custGeom>
          <a:ln w="6102">
            <a:solidFill>
              <a:srgbClr val="DDDDDD"/>
            </a:solidFill>
          </a:ln>
        </p:spPr>
        <p:txBody>
          <a:bodyPr wrap="square" lIns="0" tIns="0" rIns="0" bIns="0" rtlCol="0"/>
          <a:lstStyle/>
          <a:p>
            <a:endParaRPr/>
          </a:p>
        </p:txBody>
      </p:sp>
      <p:sp>
        <p:nvSpPr>
          <p:cNvPr id="8" name="object 8"/>
          <p:cNvSpPr txBox="1"/>
          <p:nvPr/>
        </p:nvSpPr>
        <p:spPr>
          <a:xfrm>
            <a:off x="4267200" y="1219200"/>
            <a:ext cx="7222490" cy="5522024"/>
          </a:xfrm>
          <a:prstGeom prst="rect">
            <a:avLst/>
          </a:prstGeom>
        </p:spPr>
        <p:txBody>
          <a:bodyPr vert="horz" wrap="square" lIns="0" tIns="0" rIns="0" bIns="0" rtlCol="0">
            <a:spAutoFit/>
          </a:bodyPr>
          <a:lstStyle/>
          <a:p>
            <a:r>
              <a:rPr sz="1600" b="1" kern="0" spc="20">
                <a:solidFill>
                  <a:srgbClr val="2962FF"/>
                </a:solidFill>
                <a:latin typeface="Roboto" pitchFamily="2" charset="0"/>
                <a:ea typeface="Roboto" pitchFamily="2" charset="0"/>
                <a:cs typeface="Roboto" pitchFamily="2" charset="0"/>
              </a:rPr>
              <a:t>Ringkas</a:t>
            </a:r>
          </a:p>
          <a:p>
            <a:pPr marL="273050" marR="476250" indent="-273050">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Memilah barang  yang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diperlukan </a:t>
            </a:r>
            <a:r>
              <a:rPr sz="1400" kern="500" spc="-15">
                <a:solidFill>
                  <a:schemeClr val="tx1">
                    <a:lumMod val="85000"/>
                    <a:lumOff val="15000"/>
                  </a:schemeClr>
                </a:solidFill>
                <a:latin typeface="Roboto Medium" pitchFamily="2" charset="0"/>
                <a:ea typeface="Roboto Medium" pitchFamily="2" charset="0"/>
                <a:cs typeface="Roboto Medium" pitchFamily="2" charset="0"/>
              </a:rPr>
              <a:t>&amp; yang tidak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diperlukan</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76250" indent="-273050">
              <a:spcBef>
                <a:spcPts val="35"/>
              </a:spcBef>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Memilah barang  yang sudah rusak dan barang  yang masih dapat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digunakan</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76250" indent="-273050">
              <a:spcBef>
                <a:spcPts val="30"/>
              </a:spcBef>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Memilah barang  yang harus dibuang  atau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tidak</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76250" indent="-273050">
              <a:spcBef>
                <a:spcPts val="30"/>
              </a:spcBef>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Memilah barang  yang sering digunakan  atau  jarang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penggunaannya</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a:lnSpc>
                <a:spcPct val="100000"/>
              </a:lnSpc>
              <a:spcBef>
                <a:spcPts val="2400"/>
              </a:spcBef>
            </a:pPr>
            <a:r>
              <a:rPr sz="1600" b="1" kern="0" spc="20">
                <a:solidFill>
                  <a:srgbClr val="2962FF"/>
                </a:solidFill>
                <a:latin typeface="Roboto" pitchFamily="2" charset="0"/>
                <a:ea typeface="Roboto" pitchFamily="2" charset="0"/>
                <a:cs typeface="Roboto" pitchFamily="2" charset="0"/>
              </a:rPr>
              <a:t>Rapi</a:t>
            </a:r>
          </a:p>
          <a:p>
            <a:pPr marL="273050" marR="476250" indent="-273050">
              <a:spcBef>
                <a:spcPts val="30"/>
              </a:spcBef>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Menata/mengurutkan  peralatan/barang  berdasarkan  alur proses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kerja</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76250" indent="-273050">
              <a:spcBef>
                <a:spcPts val="110"/>
              </a:spcBef>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Menata/mengurutkan  peralatan/barang  berdasarkan  keseringan  penggunaannya, keseragaman,  fungsi  dan batas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waktu</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76250" indent="-273050">
              <a:spcBef>
                <a:spcPts val="20"/>
              </a:spcBef>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Pengaturan  tanda  visual supaya  peralatan/barang  mudah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ditemukan</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R="476250" indent="-273050">
              <a:spcBef>
                <a:spcPts val="2400"/>
              </a:spcBef>
              <a:tabLst>
                <a:tab pos="3154045" algn="l"/>
              </a:tabLst>
            </a:pPr>
            <a:r>
              <a:rPr sz="1600" b="1" kern="0" spc="20" smtClean="0">
                <a:solidFill>
                  <a:srgbClr val="2962FF"/>
                </a:solidFill>
                <a:latin typeface="Roboto" pitchFamily="2" charset="0"/>
                <a:ea typeface="Roboto" pitchFamily="2" charset="0"/>
                <a:cs typeface="Roboto" pitchFamily="2" charset="0"/>
              </a:rPr>
              <a:t>Resik</a:t>
            </a:r>
            <a:endParaRPr sz="1600" b="1" kern="0" spc="20">
              <a:solidFill>
                <a:srgbClr val="2962FF"/>
              </a:solidFill>
              <a:latin typeface="Roboto" pitchFamily="2" charset="0"/>
              <a:ea typeface="Roboto" pitchFamily="2" charset="0"/>
              <a:cs typeface="Roboto" pitchFamily="2" charset="0"/>
            </a:endParaRPr>
          </a:p>
          <a:p>
            <a:pPr marL="273050" marR="476250" indent="-273050">
              <a:spcBef>
                <a:spcPts val="85"/>
              </a:spcBef>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Membersihkan  tempat  kerja dari semua  kotoran,  debu dan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sampah</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76250" indent="-273050">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Menyediakan  sarana  dan prasarana  kebersihan  di tempat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kerja</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76250" indent="-273050">
              <a:spcBef>
                <a:spcPts val="75"/>
              </a:spcBef>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Meminimalisir  sumber-sumber  sampah  dan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kotoran</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76250" indent="-273050">
              <a:spcBef>
                <a:spcPts val="35"/>
              </a:spcBef>
              <a:buAutoNum type="arabicPeriod"/>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Memperbarui/memperbaiki  tempat  kerja yang sudah usang/rusak  (peremajaan</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R="476250" indent="-273050">
              <a:lnSpc>
                <a:spcPts val="1735"/>
              </a:lnSpc>
              <a:spcBef>
                <a:spcPts val="2400"/>
              </a:spcBef>
              <a:tabLst>
                <a:tab pos="3154045" algn="l"/>
              </a:tabLst>
            </a:pPr>
            <a:r>
              <a:rPr sz="1600" b="1" kern="0" spc="20">
                <a:solidFill>
                  <a:srgbClr val="2962FF"/>
                </a:solidFill>
                <a:latin typeface="Roboto" pitchFamily="2" charset="0"/>
                <a:ea typeface="Roboto" pitchFamily="2" charset="0"/>
                <a:cs typeface="Roboto" pitchFamily="2" charset="0"/>
              </a:rPr>
              <a:t>Rawat</a:t>
            </a:r>
          </a:p>
          <a:p>
            <a:pPr marR="476250">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Mempertahankan  3 kondisi di atas dari waktu ke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waktu</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R="476250" indent="-273050">
              <a:lnSpc>
                <a:spcPts val="1735"/>
              </a:lnSpc>
              <a:spcBef>
                <a:spcPts val="2400"/>
              </a:spcBef>
              <a:tabLst>
                <a:tab pos="3154045" algn="l"/>
              </a:tabLst>
            </a:pPr>
            <a:r>
              <a:rPr sz="1600" b="1" kern="0" spc="20">
                <a:solidFill>
                  <a:srgbClr val="2962FF"/>
                </a:solidFill>
                <a:latin typeface="Roboto" pitchFamily="2" charset="0"/>
                <a:ea typeface="Roboto" pitchFamily="2" charset="0"/>
                <a:cs typeface="Roboto" pitchFamily="2" charset="0"/>
              </a:rPr>
              <a:t>Rajin</a:t>
            </a:r>
          </a:p>
          <a:p>
            <a:pPr marR="476250">
              <a:tabLst>
                <a:tab pos="3154045"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Mendisiplinkan  diri untuk melakukan  4 hal di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atas</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9" name="object 9"/>
          <p:cNvSpPr txBox="1"/>
          <p:nvPr/>
        </p:nvSpPr>
        <p:spPr>
          <a:xfrm>
            <a:off x="533400" y="6112563"/>
            <a:ext cx="3390035"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dirty="0" err="1" smtClean="0">
                <a:solidFill>
                  <a:schemeClr val="tx1">
                    <a:lumMod val="85000"/>
                    <a:lumOff val="15000"/>
                  </a:schemeClr>
                </a:solidFill>
                <a:latin typeface="Roboto" pitchFamily="2" charset="0"/>
                <a:ea typeface="Roboto" pitchFamily="2" charset="0"/>
                <a:cs typeface="Roboto" pitchFamily="2" charset="0"/>
              </a:rPr>
              <a:t>Penerapan</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Budaya</a:t>
            </a:r>
            <a:r>
              <a:rPr sz="1400" kern="1000" dirty="0" smtClean="0">
                <a:solidFill>
                  <a:schemeClr val="tx1">
                    <a:lumMod val="85000"/>
                    <a:lumOff val="15000"/>
                  </a:schemeClr>
                </a:solidFill>
                <a:latin typeface="Roboto" pitchFamily="2" charset="0"/>
                <a:ea typeface="Roboto" pitchFamily="2" charset="0"/>
                <a:cs typeface="Roboto" pitchFamily="2" charset="0"/>
              </a:rPr>
              <a:t> 5R Di </a:t>
            </a:r>
            <a:r>
              <a:rPr sz="1400" kern="1000" dirty="0" err="1" smtClean="0">
                <a:solidFill>
                  <a:schemeClr val="tx1">
                    <a:lumMod val="85000"/>
                    <a:lumOff val="15000"/>
                  </a:schemeClr>
                </a:solidFill>
                <a:latin typeface="Roboto" pitchFamily="2" charset="0"/>
                <a:ea typeface="Roboto" pitchFamily="2" charset="0"/>
                <a:cs typeface="Roboto" pitchFamily="2" charset="0"/>
              </a:rPr>
              <a:t>Tempat</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Kerja</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1377696"/>
            <a:ext cx="1438656" cy="20055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26553" y="4267199"/>
            <a:ext cx="1438655" cy="199948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294634" y="1389888"/>
            <a:ext cx="1438655" cy="19812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250938" y="1380744"/>
            <a:ext cx="1438655" cy="199948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381000" y="4267199"/>
            <a:ext cx="1438656" cy="199948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294634" y="4267199"/>
            <a:ext cx="1438655" cy="1999488"/>
          </a:xfrm>
          <a:prstGeom prst="rect">
            <a:avLst/>
          </a:prstGeom>
          <a:blipFill>
            <a:blip r:embed="rId7" cstate="print"/>
            <a:stretch>
              <a:fillRect/>
            </a:stretch>
          </a:blipFill>
        </p:spPr>
        <p:txBody>
          <a:bodyPr wrap="square" lIns="0" tIns="0" rIns="0" bIns="0" rtlCol="0"/>
          <a:lstStyle/>
          <a:p>
            <a:endParaRPr/>
          </a:p>
        </p:txBody>
      </p:sp>
      <p:sp>
        <p:nvSpPr>
          <p:cNvPr id="8" name="object 8"/>
          <p:cNvSpPr txBox="1"/>
          <p:nvPr/>
        </p:nvSpPr>
        <p:spPr>
          <a:xfrm>
            <a:off x="2045590" y="2185229"/>
            <a:ext cx="1871091" cy="353943"/>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dirty="0" smtClean="0">
                <a:solidFill>
                  <a:schemeClr val="tx1">
                    <a:lumMod val="85000"/>
                    <a:lumOff val="15000"/>
                  </a:schemeClr>
                </a:solidFill>
                <a:latin typeface="Roboto Medium" pitchFamily="2" charset="0"/>
                <a:ea typeface="Roboto Medium" pitchFamily="2" charset="0"/>
                <a:cs typeface="Roboto Medium" pitchFamily="2" charset="0"/>
              </a:rPr>
              <a:t>Tanda Larangan</a:t>
            </a:r>
            <a:endParaRPr lang="id-ID" sz="2000"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14" name="object 14"/>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15" name="object 15"/>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Makna Rambu Di Tempat Kerja</a:t>
            </a:r>
            <a:endParaRPr lang="id-ID" sz="3400">
              <a:solidFill>
                <a:schemeClr val="bg1"/>
              </a:solidFill>
              <a:latin typeface="Roboto" pitchFamily="2" charset="0"/>
              <a:ea typeface="Roboto" pitchFamily="2" charset="0"/>
              <a:cs typeface="Roboto" pitchFamily="2" charset="0"/>
            </a:endParaRPr>
          </a:p>
        </p:txBody>
      </p:sp>
      <p:sp>
        <p:nvSpPr>
          <p:cNvPr id="20" name="object 8"/>
          <p:cNvSpPr txBox="1"/>
          <p:nvPr/>
        </p:nvSpPr>
        <p:spPr>
          <a:xfrm>
            <a:off x="6036311" y="2185229"/>
            <a:ext cx="1871091"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Tanda Bahaya</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21" name="object 8"/>
          <p:cNvSpPr txBox="1"/>
          <p:nvPr/>
        </p:nvSpPr>
        <p:spPr>
          <a:xfrm>
            <a:off x="9931833" y="2185229"/>
            <a:ext cx="2214448" cy="353943"/>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Tanda Kewajiban</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22" name="object 8"/>
          <p:cNvSpPr txBox="1"/>
          <p:nvPr/>
        </p:nvSpPr>
        <p:spPr>
          <a:xfrm>
            <a:off x="2045590" y="4805278"/>
            <a:ext cx="1871091" cy="923330"/>
          </a:xfrm>
          <a:prstGeom prst="rect">
            <a:avLst/>
          </a:prstGeom>
        </p:spPr>
        <p:txBody>
          <a:bodyPr vert="horz" wrap="square" lIns="0" tIns="0" rIns="0" bIns="0" rtlCol="0">
            <a:spAutoFit/>
          </a:bodyPr>
          <a:lstStyle/>
          <a:p>
            <a:pPr marR="44450">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Tanda Sarana Darurat Kebakaran</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24" name="object 8"/>
          <p:cNvSpPr txBox="1"/>
          <p:nvPr/>
        </p:nvSpPr>
        <p:spPr>
          <a:xfrm>
            <a:off x="6036311" y="4382086"/>
            <a:ext cx="1871091" cy="1769715"/>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Tanda Sarana Keselamatan, P3K dan Evakuasi Darurat</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25" name="object 8"/>
          <p:cNvSpPr txBox="1"/>
          <p:nvPr/>
        </p:nvSpPr>
        <p:spPr>
          <a:xfrm>
            <a:off x="9931833" y="4913000"/>
            <a:ext cx="2214448" cy="707886"/>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Tanda Sarana / Fasilitas Umum</a:t>
            </a:r>
            <a:endParaRPr lang="id-ID" sz="2000" kern="500" spc="-15">
              <a:solidFill>
                <a:schemeClr val="tx1">
                  <a:lumMod val="85000"/>
                  <a:lumOff val="15000"/>
                </a:schemeClr>
              </a:solidFill>
              <a:latin typeface="Roboto Medium" pitchFamily="2" charset="0"/>
              <a:ea typeface="Roboto Medium" pitchFamily="2" charset="0"/>
              <a:cs typeface="Roboto Medium"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6257830" y="1037370"/>
            <a:ext cx="1450331" cy="144506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8044079" y="1037370"/>
            <a:ext cx="1445428" cy="144506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824199" y="1037370"/>
            <a:ext cx="1445428" cy="1445062"/>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262732" y="2915010"/>
            <a:ext cx="1446654" cy="1445062"/>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8044078" y="2915622"/>
            <a:ext cx="1444202" cy="144383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9827313" y="2916234"/>
            <a:ext cx="1445428" cy="1442614"/>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257830" y="4978830"/>
            <a:ext cx="1449105" cy="1445062"/>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8044079" y="4980054"/>
            <a:ext cx="1445428" cy="1442614"/>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9824199" y="4980666"/>
            <a:ext cx="1445428" cy="1441391"/>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690562" y="1139100"/>
            <a:ext cx="4565807" cy="4350810"/>
          </a:xfrm>
          <a:prstGeom prst="rect">
            <a:avLst/>
          </a:prstGeom>
          <a:blipFill>
            <a:blip r:embed="rId11" cstate="print"/>
            <a:srcRect/>
            <a:stretch>
              <a:fillRect l="-1507" t="-1754" r="-2902" b="-3330"/>
            </a:stretch>
          </a:blipFill>
        </p:spPr>
        <p:txBody>
          <a:bodyPr wrap="square" lIns="0" tIns="0" rIns="0" bIns="0" rtlCol="0"/>
          <a:lstStyle/>
          <a:p>
            <a:endParaRPr/>
          </a:p>
        </p:txBody>
      </p:sp>
      <p:sp>
        <p:nvSpPr>
          <p:cNvPr id="18" name="object 18"/>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19" name="object 19"/>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dirty="0" smtClean="0">
                <a:solidFill>
                  <a:schemeClr val="bg1"/>
                </a:solidFill>
                <a:latin typeface="Roboto" pitchFamily="2" charset="0"/>
                <a:ea typeface="Roboto" pitchFamily="2" charset="0"/>
                <a:cs typeface="Roboto" pitchFamily="2" charset="0"/>
              </a:rPr>
              <a:t>Label Kemasan Bahan Beracun Dan Berbahaya (B3)</a:t>
            </a:r>
            <a:endParaRPr lang="id-ID" sz="3400" dirty="0">
              <a:solidFill>
                <a:schemeClr val="bg1"/>
              </a:solidFill>
              <a:latin typeface="Roboto" pitchFamily="2" charset="0"/>
              <a:ea typeface="Roboto" pitchFamily="2" charset="0"/>
              <a:cs typeface="Roboto" pitchFamily="2" charset="0"/>
            </a:endParaRPr>
          </a:p>
        </p:txBody>
      </p:sp>
      <p:sp>
        <p:nvSpPr>
          <p:cNvPr id="21" name="object 21"/>
          <p:cNvSpPr/>
          <p:nvPr/>
        </p:nvSpPr>
        <p:spPr>
          <a:xfrm>
            <a:off x="5568696" y="1118617"/>
            <a:ext cx="0" cy="5633720"/>
          </a:xfrm>
          <a:custGeom>
            <a:avLst/>
            <a:gdLst/>
            <a:ahLst/>
            <a:cxnLst/>
            <a:rect l="l" t="t" r="r" b="b"/>
            <a:pathLst>
              <a:path h="5633720">
                <a:moveTo>
                  <a:pt x="0" y="0"/>
                </a:moveTo>
                <a:lnTo>
                  <a:pt x="0" y="5633707"/>
                </a:lnTo>
              </a:path>
            </a:pathLst>
          </a:custGeom>
          <a:ln w="6102">
            <a:solidFill>
              <a:srgbClr val="000000">
                <a:alpha val="12157"/>
              </a:srgbClr>
            </a:solidFill>
          </a:ln>
        </p:spPr>
        <p:txBody>
          <a:bodyPr wrap="square" lIns="0" tIns="0" rIns="0" bIns="0" rtlCol="0"/>
          <a:lstStyle/>
          <a:p>
            <a:endParaRPr/>
          </a:p>
        </p:txBody>
      </p:sp>
      <p:sp>
        <p:nvSpPr>
          <p:cNvPr id="26" name="object 9"/>
          <p:cNvSpPr txBox="1"/>
          <p:nvPr/>
        </p:nvSpPr>
        <p:spPr>
          <a:xfrm>
            <a:off x="2178661" y="5718900"/>
            <a:ext cx="3390035"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Contoh Label Kemasan B3</a:t>
            </a:r>
            <a:endParaRPr sz="1400" kern="1000">
              <a:solidFill>
                <a:schemeClr val="tx1">
                  <a:lumMod val="85000"/>
                  <a:lumOff val="15000"/>
                </a:schemeClr>
              </a:solidFill>
              <a:latin typeface="Roboto" pitchFamily="2" charset="0"/>
              <a:ea typeface="Roboto" pitchFamily="2" charset="0"/>
              <a:cs typeface="Roboto" pitchFamily="2" charset="0"/>
            </a:endParaRPr>
          </a:p>
        </p:txBody>
      </p:sp>
      <p:sp>
        <p:nvSpPr>
          <p:cNvPr id="27" name="object 9"/>
          <p:cNvSpPr txBox="1"/>
          <p:nvPr/>
        </p:nvSpPr>
        <p:spPr>
          <a:xfrm>
            <a:off x="0" y="6283592"/>
            <a:ext cx="5573854"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dirty="0" err="1" smtClean="0">
                <a:solidFill>
                  <a:schemeClr val="tx1">
                    <a:lumMod val="85000"/>
                    <a:lumOff val="15000"/>
                  </a:schemeClr>
                </a:solidFill>
                <a:latin typeface="Roboto" pitchFamily="2" charset="0"/>
                <a:ea typeface="Roboto" pitchFamily="2" charset="0"/>
                <a:cs typeface="Roboto" pitchFamily="2" charset="0"/>
              </a:rPr>
              <a:t>Sumber</a:t>
            </a:r>
            <a:r>
              <a:rPr sz="1400" kern="1000" dirty="0" smtClean="0">
                <a:solidFill>
                  <a:schemeClr val="tx1">
                    <a:lumMod val="85000"/>
                    <a:lumOff val="15000"/>
                  </a:schemeClr>
                </a:solidFill>
                <a:latin typeface="Roboto" pitchFamily="2" charset="0"/>
                <a:ea typeface="Roboto" pitchFamily="2" charset="0"/>
                <a:cs typeface="Roboto" pitchFamily="2" charset="0"/>
              </a:rPr>
              <a:t> : GHS (</a:t>
            </a:r>
            <a:r>
              <a:rPr sz="1400" i="1" kern="1000" dirty="0" smtClean="0">
                <a:solidFill>
                  <a:schemeClr val="tx1">
                    <a:lumMod val="85000"/>
                    <a:lumOff val="15000"/>
                  </a:schemeClr>
                </a:solidFill>
                <a:latin typeface="Roboto" pitchFamily="2" charset="0"/>
                <a:ea typeface="Roboto" pitchFamily="2" charset="0"/>
                <a:cs typeface="Roboto" pitchFamily="2" charset="0"/>
              </a:rPr>
              <a:t>Globally Harmonized System</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lang="id-ID" sz="1400" kern="1000" dirty="0" smtClean="0">
                <a:solidFill>
                  <a:schemeClr val="tx1">
                    <a:lumMod val="85000"/>
                    <a:lumOff val="15000"/>
                  </a:schemeClr>
                </a:solidFill>
                <a:latin typeface="Roboto" pitchFamily="2" charset="0"/>
                <a:ea typeface="Roboto" pitchFamily="2" charset="0"/>
                <a:cs typeface="Roboto" pitchFamily="2" charset="0"/>
              </a:rPr>
              <a:t>–</a:t>
            </a:r>
            <a:r>
              <a:rPr sz="1400" kern="1000" dirty="0" smtClean="0">
                <a:solidFill>
                  <a:schemeClr val="tx1">
                    <a:lumMod val="85000"/>
                    <a:lumOff val="15000"/>
                  </a:schemeClr>
                </a:solidFill>
                <a:latin typeface="Roboto" pitchFamily="2" charset="0"/>
                <a:ea typeface="Roboto" pitchFamily="2" charset="0"/>
                <a:cs typeface="Roboto" pitchFamily="2" charset="0"/>
              </a:rPr>
              <a:t> UN (</a:t>
            </a:r>
            <a:r>
              <a:rPr sz="1400" i="1" kern="1000" dirty="0" smtClean="0">
                <a:solidFill>
                  <a:schemeClr val="tx1">
                    <a:lumMod val="85000"/>
                    <a:lumOff val="15000"/>
                  </a:schemeClr>
                </a:solidFill>
                <a:latin typeface="Roboto" pitchFamily="2" charset="0"/>
                <a:ea typeface="Roboto" pitchFamily="2" charset="0"/>
                <a:cs typeface="Roboto" pitchFamily="2" charset="0"/>
              </a:rPr>
              <a:t>United Nations</a:t>
            </a:r>
            <a:r>
              <a:rPr sz="1400" kern="1000" dirty="0" smtClean="0">
                <a:solidFill>
                  <a:schemeClr val="tx1">
                    <a:lumMod val="85000"/>
                    <a:lumOff val="15000"/>
                  </a:schemeClr>
                </a:solidFill>
                <a:latin typeface="Roboto" pitchFamily="2" charset="0"/>
                <a:ea typeface="Roboto" pitchFamily="2" charset="0"/>
                <a:cs typeface="Roboto" pitchFamily="2" charset="0"/>
              </a:rPr>
              <a:t>)</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
        <p:nvSpPr>
          <p:cNvPr id="28" name="object 9"/>
          <p:cNvSpPr txBox="1"/>
          <p:nvPr/>
        </p:nvSpPr>
        <p:spPr>
          <a:xfrm>
            <a:off x="6257831" y="2512992"/>
            <a:ext cx="1451556" cy="184666"/>
          </a:xfrm>
          <a:prstGeom prst="rect">
            <a:avLst/>
          </a:prstGeom>
          <a:noFill/>
        </p:spPr>
        <p:txBody>
          <a:bodyPr vert="horz" wrap="square" lIns="0" tIns="0" rIns="0" bIns="0" rtlCol="0">
            <a:spAutoFit/>
          </a:bodyPr>
          <a:lstStyle/>
          <a:p>
            <a:pPr marR="5080" algn="ctr">
              <a:lnSpc>
                <a:spcPct val="100000"/>
              </a:lnSpc>
            </a:pPr>
            <a:r>
              <a:rPr lang="en-US" sz="1200" kern="2000" dirty="0" err="1" smtClean="0">
                <a:solidFill>
                  <a:schemeClr val="tx1">
                    <a:lumMod val="50000"/>
                    <a:lumOff val="50000"/>
                  </a:schemeClr>
                </a:solidFill>
                <a:latin typeface="Roboto" pitchFamily="2" charset="0"/>
                <a:ea typeface="Roboto" pitchFamily="2" charset="0"/>
                <a:cs typeface="Roboto" pitchFamily="2" charset="0"/>
              </a:rPr>
              <a:t>Mudah</a:t>
            </a:r>
            <a:r>
              <a:rPr lang="en-US" sz="1200" kern="2000" dirty="0" smtClean="0">
                <a:solidFill>
                  <a:schemeClr val="tx1">
                    <a:lumMod val="50000"/>
                    <a:lumOff val="50000"/>
                  </a:schemeClr>
                </a:solidFill>
                <a:latin typeface="Roboto" pitchFamily="2" charset="0"/>
                <a:ea typeface="Roboto" pitchFamily="2" charset="0"/>
                <a:cs typeface="Roboto" pitchFamily="2" charset="0"/>
              </a:rPr>
              <a:t> </a:t>
            </a:r>
            <a:r>
              <a:rPr lang="en-US" sz="1200" kern="2000" dirty="0" err="1" smtClean="0">
                <a:solidFill>
                  <a:schemeClr val="tx1">
                    <a:lumMod val="50000"/>
                    <a:lumOff val="50000"/>
                  </a:schemeClr>
                </a:solidFill>
                <a:latin typeface="Roboto" pitchFamily="2" charset="0"/>
                <a:ea typeface="Roboto" pitchFamily="2" charset="0"/>
                <a:cs typeface="Roboto" pitchFamily="2" charset="0"/>
              </a:rPr>
              <a:t>Meledak</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24" name="object 9"/>
          <p:cNvSpPr txBox="1"/>
          <p:nvPr/>
        </p:nvSpPr>
        <p:spPr>
          <a:xfrm>
            <a:off x="8041015" y="2512992"/>
            <a:ext cx="1451556" cy="369332"/>
          </a:xfrm>
          <a:prstGeom prst="rect">
            <a:avLst/>
          </a:prstGeom>
          <a:noFill/>
        </p:spPr>
        <p:txBody>
          <a:bodyPr vert="horz" wrap="square" lIns="0" tIns="0" rIns="0" bIns="0" rtlCol="0">
            <a:spAutoFit/>
          </a:bodyPr>
          <a:lstStyle/>
          <a:p>
            <a:pPr marR="5080" algn="ctr">
              <a:lnSpc>
                <a:spcPct val="100000"/>
              </a:lnSpc>
            </a:pPr>
            <a:r>
              <a:rPr lang="en-US" sz="1200" kern="2000" dirty="0" err="1" smtClean="0">
                <a:solidFill>
                  <a:schemeClr val="tx1">
                    <a:lumMod val="50000"/>
                    <a:lumOff val="50000"/>
                  </a:schemeClr>
                </a:solidFill>
                <a:latin typeface="Roboto" pitchFamily="2" charset="0"/>
                <a:ea typeface="Roboto" pitchFamily="2" charset="0"/>
                <a:cs typeface="Roboto" pitchFamily="2" charset="0"/>
              </a:rPr>
              <a:t>Mudah</a:t>
            </a:r>
            <a:r>
              <a:rPr lang="en-US" sz="1200" kern="2000" dirty="0" smtClean="0">
                <a:solidFill>
                  <a:schemeClr val="tx1">
                    <a:lumMod val="50000"/>
                    <a:lumOff val="50000"/>
                  </a:schemeClr>
                </a:solidFill>
                <a:latin typeface="Roboto" pitchFamily="2" charset="0"/>
                <a:ea typeface="Roboto" pitchFamily="2" charset="0"/>
                <a:cs typeface="Roboto" pitchFamily="2" charset="0"/>
              </a:rPr>
              <a:t> </a:t>
            </a:r>
            <a:r>
              <a:rPr lang="en-US" sz="1200" kern="2000" dirty="0" err="1" smtClean="0">
                <a:solidFill>
                  <a:schemeClr val="tx1">
                    <a:lumMod val="50000"/>
                    <a:lumOff val="50000"/>
                  </a:schemeClr>
                </a:solidFill>
                <a:latin typeface="Roboto" pitchFamily="2" charset="0"/>
                <a:ea typeface="Roboto" pitchFamily="2" charset="0"/>
                <a:cs typeface="Roboto" pitchFamily="2" charset="0"/>
              </a:rPr>
              <a:t>Menyala</a:t>
            </a:r>
            <a:r>
              <a:rPr lang="en-US" sz="1200" kern="2000" dirty="0" smtClean="0">
                <a:solidFill>
                  <a:schemeClr val="tx1">
                    <a:lumMod val="50000"/>
                    <a:lumOff val="50000"/>
                  </a:schemeClr>
                </a:solidFill>
                <a:latin typeface="Roboto" pitchFamily="2" charset="0"/>
                <a:ea typeface="Roboto" pitchFamily="2" charset="0"/>
                <a:cs typeface="Roboto" pitchFamily="2" charset="0"/>
              </a:rPr>
              <a:t>/</a:t>
            </a:r>
            <a:r>
              <a:rPr lang="en-US" sz="1200" kern="2000" dirty="0" err="1" smtClean="0">
                <a:solidFill>
                  <a:schemeClr val="tx1">
                    <a:lumMod val="50000"/>
                    <a:lumOff val="50000"/>
                  </a:schemeClr>
                </a:solidFill>
                <a:latin typeface="Roboto" pitchFamily="2" charset="0"/>
                <a:ea typeface="Roboto" pitchFamily="2" charset="0"/>
                <a:cs typeface="Roboto" pitchFamily="2" charset="0"/>
              </a:rPr>
              <a:t>Terbakar</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25" name="object 9"/>
          <p:cNvSpPr txBox="1"/>
          <p:nvPr/>
        </p:nvSpPr>
        <p:spPr>
          <a:xfrm>
            <a:off x="9819908" y="2512992"/>
            <a:ext cx="1451556" cy="184666"/>
          </a:xfrm>
          <a:prstGeom prst="rect">
            <a:avLst/>
          </a:prstGeom>
          <a:noFill/>
        </p:spPr>
        <p:txBody>
          <a:bodyPr vert="horz" wrap="square" lIns="0" tIns="0" rIns="0" bIns="0" rtlCol="0">
            <a:spAutoFit/>
          </a:bodyPr>
          <a:lstStyle/>
          <a:p>
            <a:pPr marR="5080" algn="ctr">
              <a:lnSpc>
                <a:spcPct val="100000"/>
              </a:lnSpc>
            </a:pPr>
            <a:r>
              <a:rPr lang="en-US" sz="1200" kern="2000" dirty="0" err="1" smtClean="0">
                <a:solidFill>
                  <a:schemeClr val="tx1">
                    <a:lumMod val="50000"/>
                    <a:lumOff val="50000"/>
                  </a:schemeClr>
                </a:solidFill>
                <a:latin typeface="Roboto" pitchFamily="2" charset="0"/>
                <a:ea typeface="Roboto" pitchFamily="2" charset="0"/>
                <a:cs typeface="Roboto" pitchFamily="2" charset="0"/>
              </a:rPr>
              <a:t>Oksidator</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29" name="object 9"/>
          <p:cNvSpPr txBox="1"/>
          <p:nvPr/>
        </p:nvSpPr>
        <p:spPr>
          <a:xfrm>
            <a:off x="6257831" y="4392758"/>
            <a:ext cx="1451556" cy="184666"/>
          </a:xfrm>
          <a:prstGeom prst="rect">
            <a:avLst/>
          </a:prstGeom>
          <a:noFill/>
        </p:spPr>
        <p:txBody>
          <a:bodyPr vert="horz" wrap="square" lIns="0" tIns="0" rIns="0" bIns="0" rtlCol="0">
            <a:spAutoFit/>
          </a:bodyPr>
          <a:lstStyle/>
          <a:p>
            <a:pPr marR="5080" algn="ctr">
              <a:lnSpc>
                <a:spcPct val="100000"/>
              </a:lnSpc>
            </a:pPr>
            <a:r>
              <a:rPr lang="en-US" sz="1200" kern="2000" dirty="0" err="1" smtClean="0">
                <a:solidFill>
                  <a:schemeClr val="tx1">
                    <a:lumMod val="50000"/>
                    <a:lumOff val="50000"/>
                  </a:schemeClr>
                </a:solidFill>
                <a:latin typeface="Roboto" pitchFamily="2" charset="0"/>
                <a:ea typeface="Roboto" pitchFamily="2" charset="0"/>
                <a:cs typeface="Roboto" pitchFamily="2" charset="0"/>
              </a:rPr>
              <a:t>Korosif</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30" name="object 9"/>
          <p:cNvSpPr txBox="1"/>
          <p:nvPr/>
        </p:nvSpPr>
        <p:spPr>
          <a:xfrm>
            <a:off x="8036724" y="4392758"/>
            <a:ext cx="1451556" cy="184666"/>
          </a:xfrm>
          <a:prstGeom prst="rect">
            <a:avLst/>
          </a:prstGeom>
          <a:noFill/>
        </p:spPr>
        <p:txBody>
          <a:bodyPr vert="horz" wrap="square" lIns="0" tIns="0" rIns="0" bIns="0" rtlCol="0">
            <a:spAutoFit/>
          </a:bodyPr>
          <a:lstStyle/>
          <a:p>
            <a:pPr marR="5080" algn="ctr">
              <a:lnSpc>
                <a:spcPct val="100000"/>
              </a:lnSpc>
            </a:pPr>
            <a:r>
              <a:rPr lang="en-US" sz="1200" kern="2000" dirty="0" err="1" smtClean="0">
                <a:solidFill>
                  <a:schemeClr val="tx1">
                    <a:lumMod val="50000"/>
                    <a:lumOff val="50000"/>
                  </a:schemeClr>
                </a:solidFill>
                <a:latin typeface="Roboto" pitchFamily="2" charset="0"/>
                <a:ea typeface="Roboto" pitchFamily="2" charset="0"/>
                <a:cs typeface="Roboto" pitchFamily="2" charset="0"/>
              </a:rPr>
              <a:t>Beracun</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31" name="object 9"/>
          <p:cNvSpPr txBox="1"/>
          <p:nvPr/>
        </p:nvSpPr>
        <p:spPr>
          <a:xfrm>
            <a:off x="9815617" y="4392758"/>
            <a:ext cx="1451556" cy="553998"/>
          </a:xfrm>
          <a:prstGeom prst="rect">
            <a:avLst/>
          </a:prstGeom>
          <a:noFill/>
        </p:spPr>
        <p:txBody>
          <a:bodyPr vert="horz" wrap="square" lIns="0" tIns="0" rIns="0" bIns="0" rtlCol="0">
            <a:spAutoFit/>
          </a:bodyPr>
          <a:lstStyle/>
          <a:p>
            <a:pPr marR="5080" algn="ctr">
              <a:lnSpc>
                <a:spcPct val="100000"/>
              </a:lnSpc>
            </a:pPr>
            <a:r>
              <a:rPr lang="en-US" sz="1200" kern="2000" dirty="0" err="1" smtClean="0">
                <a:solidFill>
                  <a:schemeClr val="tx1">
                    <a:lumMod val="50000"/>
                    <a:lumOff val="50000"/>
                  </a:schemeClr>
                </a:solidFill>
                <a:latin typeface="Roboto" pitchFamily="2" charset="0"/>
                <a:ea typeface="Roboto" pitchFamily="2" charset="0"/>
                <a:cs typeface="Roboto" pitchFamily="2" charset="0"/>
              </a:rPr>
              <a:t>Mengganggu</a:t>
            </a:r>
            <a:r>
              <a:rPr lang="en-US" sz="1200" kern="2000" dirty="0" smtClean="0">
                <a:solidFill>
                  <a:schemeClr val="tx1">
                    <a:lumMod val="50000"/>
                    <a:lumOff val="50000"/>
                  </a:schemeClr>
                </a:solidFill>
                <a:latin typeface="Roboto" pitchFamily="2" charset="0"/>
                <a:ea typeface="Roboto" pitchFamily="2" charset="0"/>
                <a:cs typeface="Roboto" pitchFamily="2" charset="0"/>
              </a:rPr>
              <a:t> </a:t>
            </a:r>
            <a:r>
              <a:rPr lang="en-US" sz="1200" kern="2000" dirty="0" err="1" smtClean="0">
                <a:solidFill>
                  <a:schemeClr val="tx1">
                    <a:lumMod val="50000"/>
                    <a:lumOff val="50000"/>
                  </a:schemeClr>
                </a:solidFill>
                <a:latin typeface="Roboto" pitchFamily="2" charset="0"/>
                <a:ea typeface="Roboto" pitchFamily="2" charset="0"/>
                <a:cs typeface="Roboto" pitchFamily="2" charset="0"/>
              </a:rPr>
              <a:t>Pernafasan</a:t>
            </a:r>
            <a:r>
              <a:rPr lang="en-US" sz="1200" kern="2000" dirty="0">
                <a:solidFill>
                  <a:schemeClr val="tx1">
                    <a:lumMod val="50000"/>
                    <a:lumOff val="50000"/>
                  </a:schemeClr>
                </a:solidFill>
                <a:latin typeface="Roboto" pitchFamily="2" charset="0"/>
                <a:ea typeface="Roboto" pitchFamily="2" charset="0"/>
                <a:cs typeface="Roboto" pitchFamily="2" charset="0"/>
              </a:rPr>
              <a:t>,</a:t>
            </a:r>
            <a:r>
              <a:rPr lang="en-US" sz="1200" kern="2000" dirty="0" smtClean="0">
                <a:solidFill>
                  <a:schemeClr val="tx1">
                    <a:lumMod val="50000"/>
                    <a:lumOff val="50000"/>
                  </a:schemeClr>
                </a:solidFill>
                <a:latin typeface="Roboto" pitchFamily="2" charset="0"/>
                <a:ea typeface="Roboto" pitchFamily="2" charset="0"/>
                <a:cs typeface="Roboto" pitchFamily="2" charset="0"/>
              </a:rPr>
              <a:t> </a:t>
            </a:r>
            <a:r>
              <a:rPr lang="en-US" sz="1200" kern="2000" dirty="0" err="1" smtClean="0">
                <a:solidFill>
                  <a:schemeClr val="tx1">
                    <a:lumMod val="50000"/>
                    <a:lumOff val="50000"/>
                  </a:schemeClr>
                </a:solidFill>
                <a:latin typeface="Roboto" pitchFamily="2" charset="0"/>
                <a:ea typeface="Roboto" pitchFamily="2" charset="0"/>
                <a:cs typeface="Roboto" pitchFamily="2" charset="0"/>
              </a:rPr>
              <a:t>Pemicu</a:t>
            </a:r>
            <a:r>
              <a:rPr lang="en-US" sz="1200" kern="2000" dirty="0" smtClean="0">
                <a:solidFill>
                  <a:schemeClr val="tx1">
                    <a:lumMod val="50000"/>
                    <a:lumOff val="50000"/>
                  </a:schemeClr>
                </a:solidFill>
                <a:latin typeface="Roboto" pitchFamily="2" charset="0"/>
                <a:ea typeface="Roboto" pitchFamily="2" charset="0"/>
                <a:cs typeface="Roboto" pitchFamily="2" charset="0"/>
              </a:rPr>
              <a:t> </a:t>
            </a:r>
            <a:r>
              <a:rPr lang="en-US" sz="1200" kern="2000" dirty="0" err="1" smtClean="0">
                <a:solidFill>
                  <a:schemeClr val="tx1">
                    <a:lumMod val="50000"/>
                    <a:lumOff val="50000"/>
                  </a:schemeClr>
                </a:solidFill>
                <a:latin typeface="Roboto" pitchFamily="2" charset="0"/>
                <a:ea typeface="Roboto" pitchFamily="2" charset="0"/>
                <a:cs typeface="Roboto" pitchFamily="2" charset="0"/>
              </a:rPr>
              <a:t>Kamker</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32" name="object 9"/>
          <p:cNvSpPr txBox="1"/>
          <p:nvPr/>
        </p:nvSpPr>
        <p:spPr>
          <a:xfrm>
            <a:off x="6257831" y="6456578"/>
            <a:ext cx="1451556" cy="184666"/>
          </a:xfrm>
          <a:prstGeom prst="rect">
            <a:avLst/>
          </a:prstGeom>
          <a:noFill/>
        </p:spPr>
        <p:txBody>
          <a:bodyPr vert="horz" wrap="square" lIns="0" tIns="0" rIns="0" bIns="0" rtlCol="0">
            <a:spAutoFit/>
          </a:bodyPr>
          <a:lstStyle/>
          <a:p>
            <a:pPr marR="5080" algn="ctr">
              <a:lnSpc>
                <a:spcPct val="100000"/>
              </a:lnSpc>
            </a:pPr>
            <a:r>
              <a:rPr lang="en-US" sz="1200" kern="2000" dirty="0" err="1" smtClean="0">
                <a:solidFill>
                  <a:schemeClr val="tx1">
                    <a:lumMod val="50000"/>
                    <a:lumOff val="50000"/>
                  </a:schemeClr>
                </a:solidFill>
                <a:latin typeface="Roboto" pitchFamily="2" charset="0"/>
                <a:ea typeface="Roboto" pitchFamily="2" charset="0"/>
                <a:cs typeface="Roboto" pitchFamily="2" charset="0"/>
              </a:rPr>
              <a:t>Pemicu</a:t>
            </a:r>
            <a:r>
              <a:rPr lang="en-US" sz="1200" kern="2000" dirty="0" smtClean="0">
                <a:solidFill>
                  <a:schemeClr val="tx1">
                    <a:lumMod val="50000"/>
                    <a:lumOff val="50000"/>
                  </a:schemeClr>
                </a:solidFill>
                <a:latin typeface="Roboto" pitchFamily="2" charset="0"/>
                <a:ea typeface="Roboto" pitchFamily="2" charset="0"/>
                <a:cs typeface="Roboto" pitchFamily="2" charset="0"/>
              </a:rPr>
              <a:t> </a:t>
            </a:r>
            <a:r>
              <a:rPr lang="en-US" sz="1200" kern="2000" dirty="0" err="1" smtClean="0">
                <a:solidFill>
                  <a:schemeClr val="tx1">
                    <a:lumMod val="50000"/>
                    <a:lumOff val="50000"/>
                  </a:schemeClr>
                </a:solidFill>
                <a:latin typeface="Roboto" pitchFamily="2" charset="0"/>
                <a:ea typeface="Roboto" pitchFamily="2" charset="0"/>
                <a:cs typeface="Roboto" pitchFamily="2" charset="0"/>
              </a:rPr>
              <a:t>Iritasi</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33" name="object 9"/>
          <p:cNvSpPr txBox="1"/>
          <p:nvPr/>
        </p:nvSpPr>
        <p:spPr>
          <a:xfrm>
            <a:off x="8036724" y="6456578"/>
            <a:ext cx="1451556" cy="184666"/>
          </a:xfrm>
          <a:prstGeom prst="rect">
            <a:avLst/>
          </a:prstGeom>
          <a:noFill/>
        </p:spPr>
        <p:txBody>
          <a:bodyPr vert="horz" wrap="square" lIns="0" tIns="0" rIns="0" bIns="0" rtlCol="0">
            <a:spAutoFit/>
          </a:bodyPr>
          <a:lstStyle/>
          <a:p>
            <a:pPr marR="5080" algn="ctr">
              <a:lnSpc>
                <a:spcPct val="100000"/>
              </a:lnSpc>
            </a:pPr>
            <a:r>
              <a:rPr lang="en-US" sz="1200" kern="2000" dirty="0" smtClean="0">
                <a:solidFill>
                  <a:schemeClr val="tx1">
                    <a:lumMod val="50000"/>
                    <a:lumOff val="50000"/>
                  </a:schemeClr>
                </a:solidFill>
                <a:latin typeface="Roboto" pitchFamily="2" charset="0"/>
                <a:ea typeface="Roboto" pitchFamily="2" charset="0"/>
                <a:cs typeface="Roboto" pitchFamily="2" charset="0"/>
              </a:rPr>
              <a:t>Gas </a:t>
            </a:r>
            <a:r>
              <a:rPr lang="en-US" sz="1200" kern="2000" dirty="0" err="1" smtClean="0">
                <a:solidFill>
                  <a:schemeClr val="tx1">
                    <a:lumMod val="50000"/>
                    <a:lumOff val="50000"/>
                  </a:schemeClr>
                </a:solidFill>
                <a:latin typeface="Roboto" pitchFamily="2" charset="0"/>
                <a:ea typeface="Roboto" pitchFamily="2" charset="0"/>
                <a:cs typeface="Roboto" pitchFamily="2" charset="0"/>
              </a:rPr>
              <a:t>Bertekanan</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34" name="object 9"/>
          <p:cNvSpPr txBox="1"/>
          <p:nvPr/>
        </p:nvSpPr>
        <p:spPr>
          <a:xfrm>
            <a:off x="9815617" y="6456578"/>
            <a:ext cx="1451556" cy="369332"/>
          </a:xfrm>
          <a:prstGeom prst="rect">
            <a:avLst/>
          </a:prstGeom>
          <a:noFill/>
        </p:spPr>
        <p:txBody>
          <a:bodyPr vert="horz" wrap="square" lIns="0" tIns="0" rIns="0" bIns="0" rtlCol="0">
            <a:spAutoFit/>
          </a:bodyPr>
          <a:lstStyle/>
          <a:p>
            <a:pPr marR="5080" algn="ctr">
              <a:lnSpc>
                <a:spcPct val="100000"/>
              </a:lnSpc>
            </a:pPr>
            <a:r>
              <a:rPr lang="en-US" sz="1200" kern="2000" dirty="0" err="1" smtClean="0">
                <a:solidFill>
                  <a:schemeClr val="tx1">
                    <a:lumMod val="50000"/>
                    <a:lumOff val="50000"/>
                  </a:schemeClr>
                </a:solidFill>
                <a:latin typeface="Roboto" pitchFamily="2" charset="0"/>
                <a:ea typeface="Roboto" pitchFamily="2" charset="0"/>
                <a:cs typeface="Roboto" pitchFamily="2" charset="0"/>
              </a:rPr>
              <a:t>Pencemar</a:t>
            </a:r>
            <a:r>
              <a:rPr lang="en-US" sz="1200" kern="2000" dirty="0" smtClean="0">
                <a:solidFill>
                  <a:schemeClr val="tx1">
                    <a:lumMod val="50000"/>
                    <a:lumOff val="50000"/>
                  </a:schemeClr>
                </a:solidFill>
                <a:latin typeface="Roboto" pitchFamily="2" charset="0"/>
                <a:ea typeface="Roboto" pitchFamily="2" charset="0"/>
                <a:cs typeface="Roboto" pitchFamily="2" charset="0"/>
              </a:rPr>
              <a:t> </a:t>
            </a:r>
            <a:r>
              <a:rPr lang="en-US" sz="1200" kern="2000" dirty="0" err="1" smtClean="0">
                <a:solidFill>
                  <a:schemeClr val="tx1">
                    <a:lumMod val="50000"/>
                    <a:lumOff val="50000"/>
                  </a:schemeClr>
                </a:solidFill>
                <a:latin typeface="Roboto" pitchFamily="2" charset="0"/>
                <a:ea typeface="Roboto" pitchFamily="2" charset="0"/>
                <a:cs typeface="Roboto" pitchFamily="2" charset="0"/>
              </a:rPr>
              <a:t>Lingkungan</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01056" y="1353311"/>
            <a:ext cx="6181344" cy="465124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en-US" sz="3400" dirty="0" smtClean="0">
                <a:solidFill>
                  <a:schemeClr val="bg1"/>
                </a:solidFill>
                <a:latin typeface="Roboto" pitchFamily="2" charset="0"/>
                <a:ea typeface="Roboto" pitchFamily="2" charset="0"/>
                <a:cs typeface="Roboto" pitchFamily="2" charset="0"/>
              </a:rPr>
              <a:t>Label </a:t>
            </a:r>
            <a:r>
              <a:rPr lang="en-US" sz="3400" dirty="0" err="1" smtClean="0">
                <a:solidFill>
                  <a:schemeClr val="bg1"/>
                </a:solidFill>
                <a:latin typeface="Roboto" pitchFamily="2" charset="0"/>
                <a:ea typeface="Roboto" pitchFamily="2" charset="0"/>
                <a:cs typeface="Roboto" pitchFamily="2" charset="0"/>
              </a:rPr>
              <a:t>Transportasi</a:t>
            </a:r>
            <a:r>
              <a:rPr lang="en-US" sz="3400" dirty="0" smtClean="0">
                <a:solidFill>
                  <a:schemeClr val="bg1"/>
                </a:solidFill>
                <a:latin typeface="Roboto" pitchFamily="2" charset="0"/>
                <a:ea typeface="Roboto" pitchFamily="2" charset="0"/>
                <a:cs typeface="Roboto" pitchFamily="2" charset="0"/>
              </a:rPr>
              <a:t> </a:t>
            </a:r>
            <a:r>
              <a:rPr lang="en-US" sz="3400" dirty="0" err="1" smtClean="0">
                <a:solidFill>
                  <a:schemeClr val="bg1"/>
                </a:solidFill>
                <a:latin typeface="Roboto" pitchFamily="2" charset="0"/>
                <a:ea typeface="Roboto" pitchFamily="2" charset="0"/>
                <a:cs typeface="Roboto" pitchFamily="2" charset="0"/>
              </a:rPr>
              <a:t>Bahan</a:t>
            </a:r>
            <a:r>
              <a:rPr lang="en-US" sz="3400" dirty="0" smtClean="0">
                <a:solidFill>
                  <a:schemeClr val="bg1"/>
                </a:solidFill>
                <a:latin typeface="Roboto" pitchFamily="2" charset="0"/>
                <a:ea typeface="Roboto" pitchFamily="2" charset="0"/>
                <a:cs typeface="Roboto" pitchFamily="2" charset="0"/>
              </a:rPr>
              <a:t> </a:t>
            </a:r>
            <a:r>
              <a:rPr lang="en-US" sz="3400" dirty="0" err="1" smtClean="0">
                <a:solidFill>
                  <a:schemeClr val="bg1"/>
                </a:solidFill>
                <a:latin typeface="Roboto" pitchFamily="2" charset="0"/>
                <a:ea typeface="Roboto" pitchFamily="2" charset="0"/>
                <a:cs typeface="Roboto" pitchFamily="2" charset="0"/>
              </a:rPr>
              <a:t>Beracun</a:t>
            </a:r>
            <a:r>
              <a:rPr lang="en-US" sz="3400" dirty="0" smtClean="0">
                <a:solidFill>
                  <a:schemeClr val="bg1"/>
                </a:solidFill>
                <a:latin typeface="Roboto" pitchFamily="2" charset="0"/>
                <a:ea typeface="Roboto" pitchFamily="2" charset="0"/>
                <a:cs typeface="Roboto" pitchFamily="2" charset="0"/>
              </a:rPr>
              <a:t> Dan </a:t>
            </a:r>
            <a:r>
              <a:rPr lang="en-US" sz="3400" dirty="0" err="1" smtClean="0">
                <a:solidFill>
                  <a:schemeClr val="bg1"/>
                </a:solidFill>
                <a:latin typeface="Roboto" pitchFamily="2" charset="0"/>
                <a:ea typeface="Roboto" pitchFamily="2" charset="0"/>
                <a:cs typeface="Roboto" pitchFamily="2" charset="0"/>
              </a:rPr>
              <a:t>Berbahaya</a:t>
            </a:r>
            <a:r>
              <a:rPr lang="en-US" sz="3400" dirty="0" smtClean="0">
                <a:solidFill>
                  <a:schemeClr val="bg1"/>
                </a:solidFill>
                <a:latin typeface="Roboto" pitchFamily="2" charset="0"/>
                <a:ea typeface="Roboto" pitchFamily="2" charset="0"/>
                <a:cs typeface="Roboto" pitchFamily="2" charset="0"/>
              </a:rPr>
              <a:t> (B3)</a:t>
            </a:r>
            <a:endParaRPr lang="en-US" sz="3400" dirty="0">
              <a:solidFill>
                <a:schemeClr val="bg1"/>
              </a:solidFill>
              <a:latin typeface="Roboto" pitchFamily="2" charset="0"/>
              <a:ea typeface="Roboto" pitchFamily="2" charset="0"/>
              <a:cs typeface="Roboto" pitchFamily="2" charset="0"/>
            </a:endParaRPr>
          </a:p>
        </p:txBody>
      </p:sp>
      <p:sp>
        <p:nvSpPr>
          <p:cNvPr id="6" name="object 6"/>
          <p:cNvSpPr/>
          <p:nvPr/>
        </p:nvSpPr>
        <p:spPr>
          <a:xfrm>
            <a:off x="554736" y="1353312"/>
            <a:ext cx="4669536" cy="193243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37616" y="3285744"/>
            <a:ext cx="4309872" cy="271881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55319" y="6269735"/>
            <a:ext cx="10888980" cy="0"/>
          </a:xfrm>
          <a:custGeom>
            <a:avLst/>
            <a:gdLst/>
            <a:ahLst/>
            <a:cxnLst/>
            <a:rect l="l" t="t" r="r" b="b"/>
            <a:pathLst>
              <a:path w="10888980">
                <a:moveTo>
                  <a:pt x="0" y="0"/>
                </a:moveTo>
                <a:lnTo>
                  <a:pt x="10888980" y="0"/>
                </a:lnTo>
              </a:path>
            </a:pathLst>
          </a:custGeom>
          <a:ln w="6102">
            <a:solidFill>
              <a:srgbClr val="000000">
                <a:alpha val="12157"/>
              </a:srgbClr>
            </a:solidFill>
          </a:ln>
        </p:spPr>
        <p:txBody>
          <a:bodyPr wrap="square" lIns="0" tIns="0" rIns="0" bIns="0" rtlCol="0"/>
          <a:lstStyle/>
          <a:p>
            <a:endParaRPr/>
          </a:p>
        </p:txBody>
      </p:sp>
      <p:sp>
        <p:nvSpPr>
          <p:cNvPr id="12" name="object 9"/>
          <p:cNvSpPr txBox="1"/>
          <p:nvPr/>
        </p:nvSpPr>
        <p:spPr>
          <a:xfrm>
            <a:off x="1287210" y="6266827"/>
            <a:ext cx="5573854"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dirty="0" err="1" smtClean="0">
                <a:solidFill>
                  <a:schemeClr val="tx1">
                    <a:lumMod val="85000"/>
                    <a:lumOff val="15000"/>
                  </a:schemeClr>
                </a:solidFill>
                <a:latin typeface="Roboto" pitchFamily="2" charset="0"/>
                <a:ea typeface="Roboto" pitchFamily="2" charset="0"/>
                <a:cs typeface="Roboto" pitchFamily="2" charset="0"/>
              </a:rPr>
              <a:t>Sumber</a:t>
            </a:r>
            <a:r>
              <a:rPr sz="1400" kern="1000" dirty="0" smtClean="0">
                <a:solidFill>
                  <a:schemeClr val="tx1">
                    <a:lumMod val="85000"/>
                    <a:lumOff val="15000"/>
                  </a:schemeClr>
                </a:solidFill>
                <a:latin typeface="Roboto" pitchFamily="2" charset="0"/>
                <a:ea typeface="Roboto" pitchFamily="2" charset="0"/>
                <a:cs typeface="Roboto" pitchFamily="2" charset="0"/>
              </a:rPr>
              <a:t> : </a:t>
            </a:r>
            <a:r>
              <a:rPr lang="en-US" sz="1400" kern="1000" dirty="0" smtClean="0">
                <a:solidFill>
                  <a:schemeClr val="tx1">
                    <a:lumMod val="85000"/>
                    <a:lumOff val="15000"/>
                  </a:schemeClr>
                </a:solidFill>
                <a:latin typeface="Roboto" pitchFamily="2" charset="0"/>
                <a:ea typeface="Roboto" pitchFamily="2" charset="0"/>
                <a:cs typeface="Roboto" pitchFamily="2" charset="0"/>
              </a:rPr>
              <a:t>DOT (</a:t>
            </a:r>
            <a:r>
              <a:rPr lang="en-US" sz="1400" i="1" kern="1000" dirty="0" smtClean="0">
                <a:solidFill>
                  <a:schemeClr val="tx1">
                    <a:lumMod val="85000"/>
                    <a:lumOff val="15000"/>
                  </a:schemeClr>
                </a:solidFill>
                <a:latin typeface="Roboto" pitchFamily="2" charset="0"/>
                <a:ea typeface="Roboto" pitchFamily="2" charset="0"/>
                <a:cs typeface="Roboto" pitchFamily="2" charset="0"/>
              </a:rPr>
              <a:t>Department Of Transportation</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Amerika</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84652" y="1645743"/>
            <a:ext cx="1935480" cy="386080"/>
          </a:xfrm>
          <a:custGeom>
            <a:avLst/>
            <a:gdLst/>
            <a:ahLst/>
            <a:cxnLst/>
            <a:rect l="l" t="t" r="r" b="b"/>
            <a:pathLst>
              <a:path w="1935479" h="386080">
                <a:moveTo>
                  <a:pt x="0" y="385465"/>
                </a:moveTo>
                <a:lnTo>
                  <a:pt x="1934904" y="385465"/>
                </a:lnTo>
                <a:lnTo>
                  <a:pt x="1934904" y="0"/>
                </a:lnTo>
                <a:lnTo>
                  <a:pt x="0" y="0"/>
                </a:lnTo>
                <a:lnTo>
                  <a:pt x="0" y="385465"/>
                </a:lnTo>
                <a:close/>
              </a:path>
            </a:pathLst>
          </a:custGeom>
          <a:solidFill>
            <a:srgbClr val="006FC0"/>
          </a:solidFill>
        </p:spPr>
        <p:txBody>
          <a:bodyPr wrap="square" lIns="0" tIns="0" rIns="0" bIns="0" rtlCol="0"/>
          <a:lstStyle/>
          <a:p>
            <a:endParaRPr/>
          </a:p>
        </p:txBody>
      </p:sp>
      <p:sp>
        <p:nvSpPr>
          <p:cNvPr id="3" name="object 3"/>
          <p:cNvSpPr/>
          <p:nvPr/>
        </p:nvSpPr>
        <p:spPr>
          <a:xfrm>
            <a:off x="4884652" y="1645743"/>
            <a:ext cx="1935480" cy="386080"/>
          </a:xfrm>
          <a:custGeom>
            <a:avLst/>
            <a:gdLst/>
            <a:ahLst/>
            <a:cxnLst/>
            <a:rect l="l" t="t" r="r" b="b"/>
            <a:pathLst>
              <a:path w="1935479" h="386080">
                <a:moveTo>
                  <a:pt x="0" y="385465"/>
                </a:moveTo>
                <a:lnTo>
                  <a:pt x="1934904" y="385465"/>
                </a:lnTo>
                <a:lnTo>
                  <a:pt x="1934904" y="0"/>
                </a:lnTo>
                <a:lnTo>
                  <a:pt x="0" y="0"/>
                </a:lnTo>
                <a:lnTo>
                  <a:pt x="0" y="385465"/>
                </a:lnTo>
                <a:close/>
              </a:path>
            </a:pathLst>
          </a:custGeom>
          <a:ln w="13068">
            <a:solidFill>
              <a:srgbClr val="006FC0"/>
            </a:solidFill>
          </a:ln>
        </p:spPr>
        <p:txBody>
          <a:bodyPr wrap="square" lIns="0" tIns="0" rIns="0" bIns="0" rtlCol="0"/>
          <a:lstStyle/>
          <a:p>
            <a:endParaRPr/>
          </a:p>
        </p:txBody>
      </p:sp>
      <p:sp>
        <p:nvSpPr>
          <p:cNvPr id="4" name="object 4"/>
          <p:cNvSpPr/>
          <p:nvPr/>
        </p:nvSpPr>
        <p:spPr>
          <a:xfrm>
            <a:off x="4884652" y="1237411"/>
            <a:ext cx="1935480" cy="386080"/>
          </a:xfrm>
          <a:custGeom>
            <a:avLst/>
            <a:gdLst/>
            <a:ahLst/>
            <a:cxnLst/>
            <a:rect l="l" t="t" r="r" b="b"/>
            <a:pathLst>
              <a:path w="1935479" h="386080">
                <a:moveTo>
                  <a:pt x="0" y="385465"/>
                </a:moveTo>
                <a:lnTo>
                  <a:pt x="1934904" y="385465"/>
                </a:lnTo>
                <a:lnTo>
                  <a:pt x="1934904" y="0"/>
                </a:lnTo>
                <a:lnTo>
                  <a:pt x="0" y="0"/>
                </a:lnTo>
                <a:lnTo>
                  <a:pt x="0" y="385465"/>
                </a:lnTo>
                <a:close/>
              </a:path>
            </a:pathLst>
          </a:custGeom>
          <a:solidFill>
            <a:srgbClr val="006FC0"/>
          </a:solidFill>
        </p:spPr>
        <p:txBody>
          <a:bodyPr wrap="square" lIns="0" tIns="0" rIns="0" bIns="0" rtlCol="0"/>
          <a:lstStyle/>
          <a:p>
            <a:endParaRPr/>
          </a:p>
        </p:txBody>
      </p:sp>
      <p:sp>
        <p:nvSpPr>
          <p:cNvPr id="5" name="object 5"/>
          <p:cNvSpPr/>
          <p:nvPr/>
        </p:nvSpPr>
        <p:spPr>
          <a:xfrm>
            <a:off x="4884652" y="1237411"/>
            <a:ext cx="1935480" cy="386080"/>
          </a:xfrm>
          <a:custGeom>
            <a:avLst/>
            <a:gdLst/>
            <a:ahLst/>
            <a:cxnLst/>
            <a:rect l="l" t="t" r="r" b="b"/>
            <a:pathLst>
              <a:path w="1935479" h="386080">
                <a:moveTo>
                  <a:pt x="0" y="385465"/>
                </a:moveTo>
                <a:lnTo>
                  <a:pt x="1934904" y="385465"/>
                </a:lnTo>
                <a:lnTo>
                  <a:pt x="1934904" y="0"/>
                </a:lnTo>
                <a:lnTo>
                  <a:pt x="0" y="0"/>
                </a:lnTo>
                <a:lnTo>
                  <a:pt x="0" y="385465"/>
                </a:lnTo>
                <a:close/>
              </a:path>
            </a:pathLst>
          </a:custGeom>
          <a:ln w="13068">
            <a:solidFill>
              <a:srgbClr val="006FC0"/>
            </a:solidFill>
          </a:ln>
        </p:spPr>
        <p:txBody>
          <a:bodyPr wrap="square" lIns="0" tIns="0" rIns="0" bIns="0" rtlCol="0"/>
          <a:lstStyle/>
          <a:p>
            <a:endParaRPr/>
          </a:p>
        </p:txBody>
      </p:sp>
      <p:sp>
        <p:nvSpPr>
          <p:cNvPr id="6" name="object 6"/>
          <p:cNvSpPr txBox="1"/>
          <p:nvPr/>
        </p:nvSpPr>
        <p:spPr>
          <a:xfrm>
            <a:off x="4976914" y="1190988"/>
            <a:ext cx="1750695" cy="824585"/>
          </a:xfrm>
          <a:prstGeom prst="rect">
            <a:avLst/>
          </a:prstGeom>
        </p:spPr>
        <p:txBody>
          <a:bodyPr vert="horz" wrap="square" lIns="0" tIns="0" rIns="0" bIns="0" rtlCol="0">
            <a:spAutoFit/>
          </a:bodyPr>
          <a:lstStyle/>
          <a:p>
            <a:pPr marL="287655" marR="5080" indent="-275590">
              <a:lnSpc>
                <a:spcPct val="113999"/>
              </a:lnSpc>
            </a:pPr>
            <a:r>
              <a:rPr sz="2350" b="1" spc="25">
                <a:solidFill>
                  <a:srgbClr val="FFFFFF"/>
                </a:solidFill>
                <a:latin typeface="Calibri"/>
                <a:cs typeface="Calibri"/>
              </a:rPr>
              <a:t>LABEL</a:t>
            </a:r>
            <a:r>
              <a:rPr sz="2350" b="1" spc="105">
                <a:solidFill>
                  <a:srgbClr val="FFFFFF"/>
                </a:solidFill>
                <a:latin typeface="Calibri"/>
                <a:cs typeface="Calibri"/>
              </a:rPr>
              <a:t> </a:t>
            </a:r>
            <a:r>
              <a:rPr sz="2350" b="1" spc="45">
                <a:solidFill>
                  <a:srgbClr val="FFFFFF"/>
                </a:solidFill>
                <a:latin typeface="Calibri"/>
                <a:cs typeface="Calibri"/>
              </a:rPr>
              <a:t>PIPA</a:t>
            </a:r>
            <a:r>
              <a:rPr sz="2350" b="1" spc="20">
                <a:solidFill>
                  <a:srgbClr val="FFFFFF"/>
                </a:solidFill>
                <a:latin typeface="Calibri"/>
                <a:cs typeface="Calibri"/>
              </a:rPr>
              <a:t> </a:t>
            </a:r>
            <a:r>
              <a:rPr sz="2350" b="1" spc="25">
                <a:solidFill>
                  <a:srgbClr val="FFFFFF"/>
                </a:solidFill>
                <a:latin typeface="Calibri"/>
                <a:cs typeface="Calibri"/>
              </a:rPr>
              <a:t>LABEL</a:t>
            </a:r>
            <a:r>
              <a:rPr sz="2350" b="1" spc="105">
                <a:solidFill>
                  <a:srgbClr val="FFFFFF"/>
                </a:solidFill>
                <a:latin typeface="Calibri"/>
                <a:cs typeface="Calibri"/>
              </a:rPr>
              <a:t> </a:t>
            </a:r>
            <a:r>
              <a:rPr sz="2350" b="1" spc="45">
                <a:solidFill>
                  <a:srgbClr val="FFFFFF"/>
                </a:solidFill>
                <a:latin typeface="Calibri"/>
                <a:cs typeface="Calibri"/>
              </a:rPr>
              <a:t>PIPA</a:t>
            </a:r>
            <a:endParaRPr sz="2350">
              <a:latin typeface="Calibri"/>
              <a:cs typeface="Calibri"/>
            </a:endParaRPr>
          </a:p>
        </p:txBody>
      </p:sp>
      <p:sp>
        <p:nvSpPr>
          <p:cNvPr id="7" name="object 7"/>
          <p:cNvSpPr/>
          <p:nvPr/>
        </p:nvSpPr>
        <p:spPr>
          <a:xfrm>
            <a:off x="4884652" y="2462408"/>
            <a:ext cx="1935480" cy="386080"/>
          </a:xfrm>
          <a:custGeom>
            <a:avLst/>
            <a:gdLst/>
            <a:ahLst/>
            <a:cxnLst/>
            <a:rect l="l" t="t" r="r" b="b"/>
            <a:pathLst>
              <a:path w="1935479" h="386080">
                <a:moveTo>
                  <a:pt x="0" y="385465"/>
                </a:moveTo>
                <a:lnTo>
                  <a:pt x="1934904" y="385465"/>
                </a:lnTo>
                <a:lnTo>
                  <a:pt x="1934904" y="0"/>
                </a:lnTo>
                <a:lnTo>
                  <a:pt x="0" y="0"/>
                </a:lnTo>
                <a:lnTo>
                  <a:pt x="0" y="385465"/>
                </a:lnTo>
                <a:close/>
              </a:path>
            </a:pathLst>
          </a:custGeom>
          <a:solidFill>
            <a:srgbClr val="8A4512"/>
          </a:solidFill>
        </p:spPr>
        <p:txBody>
          <a:bodyPr wrap="square" lIns="0" tIns="0" rIns="0" bIns="0" rtlCol="0"/>
          <a:lstStyle/>
          <a:p>
            <a:endParaRPr/>
          </a:p>
        </p:txBody>
      </p:sp>
      <p:sp>
        <p:nvSpPr>
          <p:cNvPr id="8" name="object 8"/>
          <p:cNvSpPr/>
          <p:nvPr/>
        </p:nvSpPr>
        <p:spPr>
          <a:xfrm>
            <a:off x="4884652" y="2462408"/>
            <a:ext cx="1935480" cy="386080"/>
          </a:xfrm>
          <a:custGeom>
            <a:avLst/>
            <a:gdLst/>
            <a:ahLst/>
            <a:cxnLst/>
            <a:rect l="l" t="t" r="r" b="b"/>
            <a:pathLst>
              <a:path w="1935479" h="386080">
                <a:moveTo>
                  <a:pt x="0" y="385465"/>
                </a:moveTo>
                <a:lnTo>
                  <a:pt x="1934904" y="385465"/>
                </a:lnTo>
                <a:lnTo>
                  <a:pt x="1934904" y="0"/>
                </a:lnTo>
                <a:lnTo>
                  <a:pt x="0" y="0"/>
                </a:lnTo>
                <a:lnTo>
                  <a:pt x="0" y="385465"/>
                </a:lnTo>
                <a:close/>
              </a:path>
            </a:pathLst>
          </a:custGeom>
          <a:ln w="13068">
            <a:solidFill>
              <a:srgbClr val="8A4512"/>
            </a:solidFill>
          </a:ln>
        </p:spPr>
        <p:txBody>
          <a:bodyPr wrap="square" lIns="0" tIns="0" rIns="0" bIns="0" rtlCol="0"/>
          <a:lstStyle/>
          <a:p>
            <a:endParaRPr/>
          </a:p>
        </p:txBody>
      </p:sp>
      <p:sp>
        <p:nvSpPr>
          <p:cNvPr id="9" name="object 9"/>
          <p:cNvSpPr/>
          <p:nvPr/>
        </p:nvSpPr>
        <p:spPr>
          <a:xfrm>
            <a:off x="4884652" y="2054075"/>
            <a:ext cx="1935480" cy="386080"/>
          </a:xfrm>
          <a:custGeom>
            <a:avLst/>
            <a:gdLst/>
            <a:ahLst/>
            <a:cxnLst/>
            <a:rect l="l" t="t" r="r" b="b"/>
            <a:pathLst>
              <a:path w="1935479" h="386080">
                <a:moveTo>
                  <a:pt x="0" y="385465"/>
                </a:moveTo>
                <a:lnTo>
                  <a:pt x="1934904" y="385465"/>
                </a:lnTo>
                <a:lnTo>
                  <a:pt x="1934904" y="0"/>
                </a:lnTo>
                <a:lnTo>
                  <a:pt x="0" y="0"/>
                </a:lnTo>
                <a:lnTo>
                  <a:pt x="0" y="385465"/>
                </a:lnTo>
                <a:close/>
              </a:path>
            </a:pathLst>
          </a:custGeom>
          <a:solidFill>
            <a:srgbClr val="8A4512"/>
          </a:solidFill>
        </p:spPr>
        <p:txBody>
          <a:bodyPr wrap="square" lIns="0" tIns="0" rIns="0" bIns="0" rtlCol="0"/>
          <a:lstStyle/>
          <a:p>
            <a:endParaRPr/>
          </a:p>
        </p:txBody>
      </p:sp>
      <p:sp>
        <p:nvSpPr>
          <p:cNvPr id="10" name="object 10"/>
          <p:cNvSpPr/>
          <p:nvPr/>
        </p:nvSpPr>
        <p:spPr>
          <a:xfrm>
            <a:off x="4884652" y="2054075"/>
            <a:ext cx="1935480" cy="386080"/>
          </a:xfrm>
          <a:custGeom>
            <a:avLst/>
            <a:gdLst/>
            <a:ahLst/>
            <a:cxnLst/>
            <a:rect l="l" t="t" r="r" b="b"/>
            <a:pathLst>
              <a:path w="1935479" h="386080">
                <a:moveTo>
                  <a:pt x="0" y="385465"/>
                </a:moveTo>
                <a:lnTo>
                  <a:pt x="1934904" y="385465"/>
                </a:lnTo>
                <a:lnTo>
                  <a:pt x="1934904" y="0"/>
                </a:lnTo>
                <a:lnTo>
                  <a:pt x="0" y="0"/>
                </a:lnTo>
                <a:lnTo>
                  <a:pt x="0" y="385465"/>
                </a:lnTo>
                <a:close/>
              </a:path>
            </a:pathLst>
          </a:custGeom>
          <a:ln w="13068">
            <a:solidFill>
              <a:srgbClr val="8A4512"/>
            </a:solidFill>
          </a:ln>
        </p:spPr>
        <p:txBody>
          <a:bodyPr wrap="square" lIns="0" tIns="0" rIns="0" bIns="0" rtlCol="0"/>
          <a:lstStyle/>
          <a:p>
            <a:endParaRPr/>
          </a:p>
        </p:txBody>
      </p:sp>
      <p:sp>
        <p:nvSpPr>
          <p:cNvPr id="11" name="object 11"/>
          <p:cNvSpPr txBox="1"/>
          <p:nvPr/>
        </p:nvSpPr>
        <p:spPr>
          <a:xfrm>
            <a:off x="4976914" y="2007925"/>
            <a:ext cx="1750695" cy="824585"/>
          </a:xfrm>
          <a:prstGeom prst="rect">
            <a:avLst/>
          </a:prstGeom>
        </p:spPr>
        <p:txBody>
          <a:bodyPr vert="horz" wrap="square" lIns="0" tIns="0" rIns="0" bIns="0" rtlCol="0">
            <a:spAutoFit/>
          </a:bodyPr>
          <a:lstStyle/>
          <a:p>
            <a:pPr marL="287655" marR="5080" indent="-275590">
              <a:lnSpc>
                <a:spcPct val="113999"/>
              </a:lnSpc>
            </a:pPr>
            <a:r>
              <a:rPr sz="2350" b="1" spc="25">
                <a:solidFill>
                  <a:srgbClr val="FFFFFF"/>
                </a:solidFill>
                <a:latin typeface="Calibri"/>
                <a:cs typeface="Calibri"/>
              </a:rPr>
              <a:t>LABEL</a:t>
            </a:r>
            <a:r>
              <a:rPr sz="2350" b="1" spc="90">
                <a:solidFill>
                  <a:srgbClr val="FFFFFF"/>
                </a:solidFill>
                <a:latin typeface="Calibri"/>
                <a:cs typeface="Calibri"/>
              </a:rPr>
              <a:t> </a:t>
            </a:r>
            <a:r>
              <a:rPr sz="2350" b="1" spc="-10">
                <a:solidFill>
                  <a:srgbClr val="FFFFFF"/>
                </a:solidFill>
                <a:latin typeface="Calibri"/>
                <a:cs typeface="Calibri"/>
              </a:rPr>
              <a:t>P</a:t>
            </a:r>
            <a:r>
              <a:rPr sz="2350" b="1">
                <a:solidFill>
                  <a:srgbClr val="FFFFFF"/>
                </a:solidFill>
                <a:latin typeface="Calibri"/>
                <a:cs typeface="Calibri"/>
              </a:rPr>
              <a:t>I</a:t>
            </a:r>
            <a:r>
              <a:rPr sz="2350" b="1" spc="100">
                <a:solidFill>
                  <a:srgbClr val="FFFFFF"/>
                </a:solidFill>
                <a:latin typeface="Calibri"/>
                <a:cs typeface="Calibri"/>
              </a:rPr>
              <a:t>PA</a:t>
            </a:r>
            <a:r>
              <a:rPr sz="2350" b="1" spc="40">
                <a:solidFill>
                  <a:srgbClr val="FFFFFF"/>
                </a:solidFill>
                <a:latin typeface="Calibri"/>
                <a:cs typeface="Calibri"/>
              </a:rPr>
              <a:t> </a:t>
            </a:r>
            <a:r>
              <a:rPr sz="2350" b="1" spc="25">
                <a:solidFill>
                  <a:srgbClr val="FFFFFF"/>
                </a:solidFill>
                <a:latin typeface="Calibri"/>
                <a:cs typeface="Calibri"/>
              </a:rPr>
              <a:t>LABEL</a:t>
            </a:r>
            <a:r>
              <a:rPr sz="2350" b="1" spc="90">
                <a:solidFill>
                  <a:srgbClr val="FFFFFF"/>
                </a:solidFill>
                <a:latin typeface="Calibri"/>
                <a:cs typeface="Calibri"/>
              </a:rPr>
              <a:t> </a:t>
            </a:r>
            <a:r>
              <a:rPr sz="2350" b="1" spc="-10">
                <a:solidFill>
                  <a:srgbClr val="FFFFFF"/>
                </a:solidFill>
                <a:latin typeface="Calibri"/>
                <a:cs typeface="Calibri"/>
              </a:rPr>
              <a:t>P</a:t>
            </a:r>
            <a:r>
              <a:rPr sz="2350" b="1">
                <a:solidFill>
                  <a:srgbClr val="FFFFFF"/>
                </a:solidFill>
                <a:latin typeface="Calibri"/>
                <a:cs typeface="Calibri"/>
              </a:rPr>
              <a:t>I</a:t>
            </a:r>
            <a:r>
              <a:rPr sz="2350" b="1" spc="100">
                <a:solidFill>
                  <a:srgbClr val="FFFFFF"/>
                </a:solidFill>
                <a:latin typeface="Calibri"/>
                <a:cs typeface="Calibri"/>
              </a:rPr>
              <a:t>PA</a:t>
            </a:r>
            <a:endParaRPr sz="2350">
              <a:latin typeface="Calibri"/>
              <a:cs typeface="Calibri"/>
            </a:endParaRPr>
          </a:p>
        </p:txBody>
      </p:sp>
      <p:sp>
        <p:nvSpPr>
          <p:cNvPr id="12" name="object 12"/>
          <p:cNvSpPr/>
          <p:nvPr/>
        </p:nvSpPr>
        <p:spPr>
          <a:xfrm>
            <a:off x="4884652" y="3279072"/>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solidFill>
            <a:srgbClr val="00AF50"/>
          </a:solidFill>
        </p:spPr>
        <p:txBody>
          <a:bodyPr wrap="square" lIns="0" tIns="0" rIns="0" bIns="0" rtlCol="0"/>
          <a:lstStyle/>
          <a:p>
            <a:endParaRPr/>
          </a:p>
        </p:txBody>
      </p:sp>
      <p:sp>
        <p:nvSpPr>
          <p:cNvPr id="13" name="object 13"/>
          <p:cNvSpPr/>
          <p:nvPr/>
        </p:nvSpPr>
        <p:spPr>
          <a:xfrm>
            <a:off x="4884652" y="3279072"/>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ln w="13068">
            <a:solidFill>
              <a:srgbClr val="00AF50"/>
            </a:solidFill>
          </a:ln>
        </p:spPr>
        <p:txBody>
          <a:bodyPr wrap="square" lIns="0" tIns="0" rIns="0" bIns="0" rtlCol="0"/>
          <a:lstStyle/>
          <a:p>
            <a:endParaRPr/>
          </a:p>
        </p:txBody>
      </p:sp>
      <p:sp>
        <p:nvSpPr>
          <p:cNvPr id="14" name="object 14"/>
          <p:cNvSpPr/>
          <p:nvPr/>
        </p:nvSpPr>
        <p:spPr>
          <a:xfrm>
            <a:off x="4884652" y="2870740"/>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solidFill>
            <a:srgbClr val="00AF50"/>
          </a:solidFill>
        </p:spPr>
        <p:txBody>
          <a:bodyPr wrap="square" lIns="0" tIns="0" rIns="0" bIns="0" rtlCol="0"/>
          <a:lstStyle/>
          <a:p>
            <a:endParaRPr/>
          </a:p>
        </p:txBody>
      </p:sp>
      <p:sp>
        <p:nvSpPr>
          <p:cNvPr id="15" name="object 15"/>
          <p:cNvSpPr/>
          <p:nvPr/>
        </p:nvSpPr>
        <p:spPr>
          <a:xfrm>
            <a:off x="4884652" y="2870740"/>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ln w="13068">
            <a:solidFill>
              <a:srgbClr val="00AF50"/>
            </a:solidFill>
          </a:ln>
        </p:spPr>
        <p:txBody>
          <a:bodyPr wrap="square" lIns="0" tIns="0" rIns="0" bIns="0" rtlCol="0"/>
          <a:lstStyle/>
          <a:p>
            <a:endParaRPr/>
          </a:p>
        </p:txBody>
      </p:sp>
      <p:sp>
        <p:nvSpPr>
          <p:cNvPr id="16" name="object 16"/>
          <p:cNvSpPr txBox="1"/>
          <p:nvPr/>
        </p:nvSpPr>
        <p:spPr>
          <a:xfrm>
            <a:off x="4976914" y="2824589"/>
            <a:ext cx="1750695" cy="824585"/>
          </a:xfrm>
          <a:prstGeom prst="rect">
            <a:avLst/>
          </a:prstGeom>
        </p:spPr>
        <p:txBody>
          <a:bodyPr vert="horz" wrap="square" lIns="0" tIns="0" rIns="0" bIns="0" rtlCol="0">
            <a:spAutoFit/>
          </a:bodyPr>
          <a:lstStyle/>
          <a:p>
            <a:pPr marL="287655" marR="5080" indent="-275590">
              <a:lnSpc>
                <a:spcPct val="113999"/>
              </a:lnSpc>
            </a:pPr>
            <a:r>
              <a:rPr sz="2350" b="1" spc="25">
                <a:solidFill>
                  <a:srgbClr val="FFFFFF"/>
                </a:solidFill>
                <a:latin typeface="Calibri"/>
                <a:cs typeface="Calibri"/>
              </a:rPr>
              <a:t>LABEL</a:t>
            </a:r>
            <a:r>
              <a:rPr sz="2350" b="1" spc="105">
                <a:solidFill>
                  <a:srgbClr val="FFFFFF"/>
                </a:solidFill>
                <a:latin typeface="Calibri"/>
                <a:cs typeface="Calibri"/>
              </a:rPr>
              <a:t> </a:t>
            </a:r>
            <a:r>
              <a:rPr sz="2350" b="1" spc="45">
                <a:solidFill>
                  <a:srgbClr val="FFFFFF"/>
                </a:solidFill>
                <a:latin typeface="Calibri"/>
                <a:cs typeface="Calibri"/>
              </a:rPr>
              <a:t>PIPA</a:t>
            </a:r>
            <a:r>
              <a:rPr sz="2350" b="1" spc="20">
                <a:solidFill>
                  <a:srgbClr val="FFFFFF"/>
                </a:solidFill>
                <a:latin typeface="Calibri"/>
                <a:cs typeface="Calibri"/>
              </a:rPr>
              <a:t> </a:t>
            </a:r>
            <a:r>
              <a:rPr sz="2350" b="1" spc="25">
                <a:solidFill>
                  <a:srgbClr val="FFFFFF"/>
                </a:solidFill>
                <a:latin typeface="Calibri"/>
                <a:cs typeface="Calibri"/>
              </a:rPr>
              <a:t>LABEL</a:t>
            </a:r>
            <a:r>
              <a:rPr sz="2350" b="1" spc="105">
                <a:solidFill>
                  <a:srgbClr val="FFFFFF"/>
                </a:solidFill>
                <a:latin typeface="Calibri"/>
                <a:cs typeface="Calibri"/>
              </a:rPr>
              <a:t> </a:t>
            </a:r>
            <a:r>
              <a:rPr sz="2350" b="1" spc="45">
                <a:solidFill>
                  <a:srgbClr val="FFFFFF"/>
                </a:solidFill>
                <a:latin typeface="Calibri"/>
                <a:cs typeface="Calibri"/>
              </a:rPr>
              <a:t>PIPA</a:t>
            </a:r>
            <a:endParaRPr sz="2350">
              <a:latin typeface="Calibri"/>
              <a:cs typeface="Calibri"/>
            </a:endParaRPr>
          </a:p>
        </p:txBody>
      </p:sp>
      <p:sp>
        <p:nvSpPr>
          <p:cNvPr id="17" name="object 17"/>
          <p:cNvSpPr/>
          <p:nvPr/>
        </p:nvSpPr>
        <p:spPr>
          <a:xfrm>
            <a:off x="4884652" y="4095736"/>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solidFill>
            <a:srgbClr val="FF8B00"/>
          </a:solidFill>
        </p:spPr>
        <p:txBody>
          <a:bodyPr wrap="square" lIns="0" tIns="0" rIns="0" bIns="0" rtlCol="0"/>
          <a:lstStyle/>
          <a:p>
            <a:endParaRPr/>
          </a:p>
        </p:txBody>
      </p:sp>
      <p:sp>
        <p:nvSpPr>
          <p:cNvPr id="18" name="object 18"/>
          <p:cNvSpPr/>
          <p:nvPr/>
        </p:nvSpPr>
        <p:spPr>
          <a:xfrm>
            <a:off x="4884652" y="4095736"/>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ln w="13068">
            <a:solidFill>
              <a:srgbClr val="FF8B00"/>
            </a:solidFill>
          </a:ln>
        </p:spPr>
        <p:txBody>
          <a:bodyPr wrap="square" lIns="0" tIns="0" rIns="0" bIns="0" rtlCol="0"/>
          <a:lstStyle/>
          <a:p>
            <a:endParaRPr/>
          </a:p>
        </p:txBody>
      </p:sp>
      <p:sp>
        <p:nvSpPr>
          <p:cNvPr id="19" name="object 19"/>
          <p:cNvSpPr/>
          <p:nvPr/>
        </p:nvSpPr>
        <p:spPr>
          <a:xfrm>
            <a:off x="4884652" y="3687404"/>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solidFill>
            <a:srgbClr val="FF8B00"/>
          </a:solidFill>
        </p:spPr>
        <p:txBody>
          <a:bodyPr wrap="square" lIns="0" tIns="0" rIns="0" bIns="0" rtlCol="0"/>
          <a:lstStyle/>
          <a:p>
            <a:endParaRPr/>
          </a:p>
        </p:txBody>
      </p:sp>
      <p:sp>
        <p:nvSpPr>
          <p:cNvPr id="20" name="object 20"/>
          <p:cNvSpPr/>
          <p:nvPr/>
        </p:nvSpPr>
        <p:spPr>
          <a:xfrm>
            <a:off x="4884652" y="3687404"/>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ln w="13068">
            <a:solidFill>
              <a:srgbClr val="FF8B00"/>
            </a:solidFill>
          </a:ln>
        </p:spPr>
        <p:txBody>
          <a:bodyPr wrap="square" lIns="0" tIns="0" rIns="0" bIns="0" rtlCol="0"/>
          <a:lstStyle/>
          <a:p>
            <a:endParaRPr/>
          </a:p>
        </p:txBody>
      </p:sp>
      <p:sp>
        <p:nvSpPr>
          <p:cNvPr id="21" name="object 21"/>
          <p:cNvSpPr txBox="1"/>
          <p:nvPr/>
        </p:nvSpPr>
        <p:spPr>
          <a:xfrm>
            <a:off x="4976914" y="3641662"/>
            <a:ext cx="1750695" cy="824585"/>
          </a:xfrm>
          <a:prstGeom prst="rect">
            <a:avLst/>
          </a:prstGeom>
        </p:spPr>
        <p:txBody>
          <a:bodyPr vert="horz" wrap="square" lIns="0" tIns="0" rIns="0" bIns="0" rtlCol="0">
            <a:spAutoFit/>
          </a:bodyPr>
          <a:lstStyle/>
          <a:p>
            <a:pPr marL="287655" marR="5080" indent="-275590">
              <a:lnSpc>
                <a:spcPct val="113999"/>
              </a:lnSpc>
            </a:pPr>
            <a:r>
              <a:rPr sz="2350" b="1" spc="25">
                <a:latin typeface="Calibri"/>
                <a:cs typeface="Calibri"/>
              </a:rPr>
              <a:t>LABEL</a:t>
            </a:r>
            <a:r>
              <a:rPr sz="2350" b="1" spc="105">
                <a:latin typeface="Calibri"/>
                <a:cs typeface="Calibri"/>
              </a:rPr>
              <a:t> </a:t>
            </a:r>
            <a:r>
              <a:rPr sz="2350" b="1" spc="45">
                <a:latin typeface="Calibri"/>
                <a:cs typeface="Calibri"/>
              </a:rPr>
              <a:t>PIPA</a:t>
            </a:r>
            <a:r>
              <a:rPr sz="2350" b="1" spc="20">
                <a:latin typeface="Calibri"/>
                <a:cs typeface="Calibri"/>
              </a:rPr>
              <a:t> </a:t>
            </a:r>
            <a:r>
              <a:rPr sz="2350" b="1" spc="25">
                <a:latin typeface="Calibri"/>
                <a:cs typeface="Calibri"/>
              </a:rPr>
              <a:t>LABEL</a:t>
            </a:r>
            <a:r>
              <a:rPr sz="2350" b="1" spc="105">
                <a:latin typeface="Calibri"/>
                <a:cs typeface="Calibri"/>
              </a:rPr>
              <a:t> </a:t>
            </a:r>
            <a:r>
              <a:rPr sz="2350" b="1" spc="45">
                <a:latin typeface="Calibri"/>
                <a:cs typeface="Calibri"/>
              </a:rPr>
              <a:t>PIPA</a:t>
            </a:r>
            <a:endParaRPr sz="2350">
              <a:latin typeface="Calibri"/>
              <a:cs typeface="Calibri"/>
            </a:endParaRPr>
          </a:p>
        </p:txBody>
      </p:sp>
      <p:sp>
        <p:nvSpPr>
          <p:cNvPr id="22" name="object 22"/>
          <p:cNvSpPr/>
          <p:nvPr/>
        </p:nvSpPr>
        <p:spPr>
          <a:xfrm>
            <a:off x="4884652" y="4912374"/>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solidFill>
            <a:srgbClr val="FF0000"/>
          </a:solidFill>
        </p:spPr>
        <p:txBody>
          <a:bodyPr wrap="square" lIns="0" tIns="0" rIns="0" bIns="0" rtlCol="0"/>
          <a:lstStyle/>
          <a:p>
            <a:endParaRPr/>
          </a:p>
        </p:txBody>
      </p:sp>
      <p:sp>
        <p:nvSpPr>
          <p:cNvPr id="23" name="object 23"/>
          <p:cNvSpPr/>
          <p:nvPr/>
        </p:nvSpPr>
        <p:spPr>
          <a:xfrm>
            <a:off x="4884652" y="4912374"/>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ln w="13068">
            <a:solidFill>
              <a:srgbClr val="FF0000"/>
            </a:solidFill>
          </a:ln>
        </p:spPr>
        <p:txBody>
          <a:bodyPr wrap="square" lIns="0" tIns="0" rIns="0" bIns="0" rtlCol="0"/>
          <a:lstStyle/>
          <a:p>
            <a:endParaRPr/>
          </a:p>
        </p:txBody>
      </p:sp>
      <p:sp>
        <p:nvSpPr>
          <p:cNvPr id="24" name="object 24"/>
          <p:cNvSpPr/>
          <p:nvPr/>
        </p:nvSpPr>
        <p:spPr>
          <a:xfrm>
            <a:off x="4884652" y="4504041"/>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solidFill>
            <a:srgbClr val="FF0000"/>
          </a:solidFill>
        </p:spPr>
        <p:txBody>
          <a:bodyPr wrap="square" lIns="0" tIns="0" rIns="0" bIns="0" rtlCol="0"/>
          <a:lstStyle/>
          <a:p>
            <a:endParaRPr/>
          </a:p>
        </p:txBody>
      </p:sp>
      <p:sp>
        <p:nvSpPr>
          <p:cNvPr id="25" name="object 25"/>
          <p:cNvSpPr/>
          <p:nvPr/>
        </p:nvSpPr>
        <p:spPr>
          <a:xfrm>
            <a:off x="4884652" y="4504041"/>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ln w="13068">
            <a:solidFill>
              <a:srgbClr val="FF0000"/>
            </a:solidFill>
          </a:ln>
        </p:spPr>
        <p:txBody>
          <a:bodyPr wrap="square" lIns="0" tIns="0" rIns="0" bIns="0" rtlCol="0"/>
          <a:lstStyle/>
          <a:p>
            <a:endParaRPr/>
          </a:p>
        </p:txBody>
      </p:sp>
      <p:sp>
        <p:nvSpPr>
          <p:cNvPr id="26" name="object 26"/>
          <p:cNvSpPr txBox="1"/>
          <p:nvPr/>
        </p:nvSpPr>
        <p:spPr>
          <a:xfrm>
            <a:off x="4955597" y="4458272"/>
            <a:ext cx="1791970" cy="824585"/>
          </a:xfrm>
          <a:prstGeom prst="rect">
            <a:avLst/>
          </a:prstGeom>
        </p:spPr>
        <p:txBody>
          <a:bodyPr vert="horz" wrap="square" lIns="0" tIns="0" rIns="0" bIns="0" rtlCol="0">
            <a:spAutoFit/>
          </a:bodyPr>
          <a:lstStyle/>
          <a:p>
            <a:pPr marL="328930" marR="5080" indent="-316865">
              <a:lnSpc>
                <a:spcPct val="113999"/>
              </a:lnSpc>
            </a:pPr>
            <a:r>
              <a:rPr sz="2350" b="1" spc="25">
                <a:solidFill>
                  <a:srgbClr val="FFFFFF"/>
                </a:solidFill>
                <a:latin typeface="Calibri"/>
                <a:cs typeface="Calibri"/>
              </a:rPr>
              <a:t>LABEL</a:t>
            </a:r>
            <a:r>
              <a:rPr sz="2350" b="1" spc="105">
                <a:solidFill>
                  <a:srgbClr val="FFFFFF"/>
                </a:solidFill>
                <a:latin typeface="Calibri"/>
                <a:cs typeface="Calibri"/>
              </a:rPr>
              <a:t> </a:t>
            </a:r>
            <a:r>
              <a:rPr sz="2350" b="1" spc="45">
                <a:solidFill>
                  <a:srgbClr val="FFFFFF"/>
                </a:solidFill>
                <a:latin typeface="Calibri"/>
                <a:cs typeface="Calibri"/>
              </a:rPr>
              <a:t>PIPA</a:t>
            </a:r>
            <a:r>
              <a:rPr sz="2350" b="1" spc="20">
                <a:solidFill>
                  <a:srgbClr val="FFFFFF"/>
                </a:solidFill>
                <a:latin typeface="Calibri"/>
                <a:cs typeface="Calibri"/>
              </a:rPr>
              <a:t> </a:t>
            </a:r>
            <a:r>
              <a:rPr sz="2350" b="1" spc="25">
                <a:solidFill>
                  <a:srgbClr val="FFFFFF"/>
                </a:solidFill>
                <a:latin typeface="Calibri"/>
                <a:cs typeface="Calibri"/>
              </a:rPr>
              <a:t>LABEL</a:t>
            </a:r>
            <a:r>
              <a:rPr sz="2350" b="1" spc="105">
                <a:solidFill>
                  <a:srgbClr val="FFFFFF"/>
                </a:solidFill>
                <a:latin typeface="Calibri"/>
                <a:cs typeface="Calibri"/>
              </a:rPr>
              <a:t> </a:t>
            </a:r>
            <a:r>
              <a:rPr sz="2350" b="1" spc="45">
                <a:solidFill>
                  <a:srgbClr val="FFFFFF"/>
                </a:solidFill>
                <a:latin typeface="Calibri"/>
                <a:cs typeface="Calibri"/>
              </a:rPr>
              <a:t>PIPA</a:t>
            </a:r>
            <a:endParaRPr sz="2350">
              <a:latin typeface="Calibri"/>
              <a:cs typeface="Calibri"/>
            </a:endParaRPr>
          </a:p>
        </p:txBody>
      </p:sp>
      <p:sp>
        <p:nvSpPr>
          <p:cNvPr id="27" name="object 27"/>
          <p:cNvSpPr/>
          <p:nvPr/>
        </p:nvSpPr>
        <p:spPr>
          <a:xfrm>
            <a:off x="4884652" y="5729033"/>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solidFill>
            <a:srgbClr val="FFFF00"/>
          </a:solidFill>
        </p:spPr>
        <p:txBody>
          <a:bodyPr wrap="square" lIns="0" tIns="0" rIns="0" bIns="0" rtlCol="0"/>
          <a:lstStyle/>
          <a:p>
            <a:endParaRPr/>
          </a:p>
        </p:txBody>
      </p:sp>
      <p:sp>
        <p:nvSpPr>
          <p:cNvPr id="28" name="object 28"/>
          <p:cNvSpPr/>
          <p:nvPr/>
        </p:nvSpPr>
        <p:spPr>
          <a:xfrm>
            <a:off x="4884652" y="5729033"/>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ln w="13068">
            <a:solidFill>
              <a:srgbClr val="FFFF00"/>
            </a:solidFill>
          </a:ln>
        </p:spPr>
        <p:txBody>
          <a:bodyPr wrap="square" lIns="0" tIns="0" rIns="0" bIns="0" rtlCol="0"/>
          <a:lstStyle/>
          <a:p>
            <a:endParaRPr/>
          </a:p>
        </p:txBody>
      </p:sp>
      <p:sp>
        <p:nvSpPr>
          <p:cNvPr id="29" name="object 29"/>
          <p:cNvSpPr/>
          <p:nvPr/>
        </p:nvSpPr>
        <p:spPr>
          <a:xfrm>
            <a:off x="4884652" y="5320706"/>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solidFill>
            <a:srgbClr val="FFFF00"/>
          </a:solidFill>
        </p:spPr>
        <p:txBody>
          <a:bodyPr wrap="square" lIns="0" tIns="0" rIns="0" bIns="0" rtlCol="0"/>
          <a:lstStyle/>
          <a:p>
            <a:endParaRPr/>
          </a:p>
        </p:txBody>
      </p:sp>
      <p:sp>
        <p:nvSpPr>
          <p:cNvPr id="30" name="object 30"/>
          <p:cNvSpPr/>
          <p:nvPr/>
        </p:nvSpPr>
        <p:spPr>
          <a:xfrm>
            <a:off x="4884652" y="5320706"/>
            <a:ext cx="1935480" cy="386080"/>
          </a:xfrm>
          <a:custGeom>
            <a:avLst/>
            <a:gdLst/>
            <a:ahLst/>
            <a:cxnLst/>
            <a:rect l="l" t="t" r="r" b="b"/>
            <a:pathLst>
              <a:path w="1935479" h="386079">
                <a:moveTo>
                  <a:pt x="0" y="385465"/>
                </a:moveTo>
                <a:lnTo>
                  <a:pt x="1934904" y="385465"/>
                </a:lnTo>
                <a:lnTo>
                  <a:pt x="1934904" y="0"/>
                </a:lnTo>
                <a:lnTo>
                  <a:pt x="0" y="0"/>
                </a:lnTo>
                <a:lnTo>
                  <a:pt x="0" y="385465"/>
                </a:lnTo>
                <a:close/>
              </a:path>
            </a:pathLst>
          </a:custGeom>
          <a:ln w="13068">
            <a:solidFill>
              <a:srgbClr val="FFFF00"/>
            </a:solidFill>
          </a:ln>
        </p:spPr>
        <p:txBody>
          <a:bodyPr wrap="square" lIns="0" tIns="0" rIns="0" bIns="0" rtlCol="0"/>
          <a:lstStyle/>
          <a:p>
            <a:endParaRPr/>
          </a:p>
        </p:txBody>
      </p:sp>
      <p:sp>
        <p:nvSpPr>
          <p:cNvPr id="31" name="object 31"/>
          <p:cNvSpPr txBox="1"/>
          <p:nvPr/>
        </p:nvSpPr>
        <p:spPr>
          <a:xfrm>
            <a:off x="4976914" y="5274578"/>
            <a:ext cx="1750695" cy="824585"/>
          </a:xfrm>
          <a:prstGeom prst="rect">
            <a:avLst/>
          </a:prstGeom>
        </p:spPr>
        <p:txBody>
          <a:bodyPr vert="horz" wrap="square" lIns="0" tIns="0" rIns="0" bIns="0" rtlCol="0">
            <a:spAutoFit/>
          </a:bodyPr>
          <a:lstStyle/>
          <a:p>
            <a:pPr marL="287655" marR="5080" indent="-275590">
              <a:lnSpc>
                <a:spcPct val="114100"/>
              </a:lnSpc>
            </a:pPr>
            <a:r>
              <a:rPr sz="2350" b="1" spc="25">
                <a:latin typeface="Calibri"/>
                <a:cs typeface="Calibri"/>
              </a:rPr>
              <a:t>LABEL</a:t>
            </a:r>
            <a:r>
              <a:rPr sz="2350" b="1" spc="105">
                <a:latin typeface="Calibri"/>
                <a:cs typeface="Calibri"/>
              </a:rPr>
              <a:t> </a:t>
            </a:r>
            <a:r>
              <a:rPr sz="2350" b="1" spc="45">
                <a:latin typeface="Calibri"/>
                <a:cs typeface="Calibri"/>
              </a:rPr>
              <a:t>PIPA</a:t>
            </a:r>
            <a:r>
              <a:rPr sz="2350" b="1" spc="20">
                <a:latin typeface="Calibri"/>
                <a:cs typeface="Calibri"/>
              </a:rPr>
              <a:t> </a:t>
            </a:r>
            <a:r>
              <a:rPr sz="2350" b="1" spc="25">
                <a:latin typeface="Calibri"/>
                <a:cs typeface="Calibri"/>
              </a:rPr>
              <a:t>LABEL</a:t>
            </a:r>
            <a:r>
              <a:rPr sz="2350" b="1" spc="105">
                <a:latin typeface="Calibri"/>
                <a:cs typeface="Calibri"/>
              </a:rPr>
              <a:t> </a:t>
            </a:r>
            <a:r>
              <a:rPr sz="2350" b="1" spc="45">
                <a:latin typeface="Calibri"/>
                <a:cs typeface="Calibri"/>
              </a:rPr>
              <a:t>PIPA</a:t>
            </a:r>
            <a:endParaRPr sz="2350">
              <a:latin typeface="Calibri"/>
              <a:cs typeface="Calibri"/>
            </a:endParaRPr>
          </a:p>
        </p:txBody>
      </p:sp>
      <p:sp>
        <p:nvSpPr>
          <p:cNvPr id="32" name="object 32"/>
          <p:cNvSpPr/>
          <p:nvPr/>
        </p:nvSpPr>
        <p:spPr>
          <a:xfrm>
            <a:off x="6489904" y="4562869"/>
            <a:ext cx="278765" cy="269875"/>
          </a:xfrm>
          <a:custGeom>
            <a:avLst/>
            <a:gdLst/>
            <a:ahLst/>
            <a:cxnLst/>
            <a:rect l="l" t="t" r="r" b="b"/>
            <a:pathLst>
              <a:path w="278765" h="269875">
                <a:moveTo>
                  <a:pt x="143478" y="0"/>
                </a:moveTo>
                <a:lnTo>
                  <a:pt x="143478" y="67374"/>
                </a:lnTo>
                <a:lnTo>
                  <a:pt x="0" y="67374"/>
                </a:lnTo>
                <a:lnTo>
                  <a:pt x="0" y="202097"/>
                </a:lnTo>
                <a:lnTo>
                  <a:pt x="143478" y="202097"/>
                </a:lnTo>
                <a:lnTo>
                  <a:pt x="143478" y="269472"/>
                </a:lnTo>
                <a:lnTo>
                  <a:pt x="278757" y="134749"/>
                </a:lnTo>
                <a:lnTo>
                  <a:pt x="143478" y="0"/>
                </a:lnTo>
                <a:close/>
              </a:path>
            </a:pathLst>
          </a:custGeom>
          <a:solidFill>
            <a:srgbClr val="FFFFFF"/>
          </a:solidFill>
        </p:spPr>
        <p:txBody>
          <a:bodyPr wrap="square" lIns="0" tIns="0" rIns="0" bIns="0" rtlCol="0"/>
          <a:lstStyle/>
          <a:p>
            <a:endParaRPr/>
          </a:p>
        </p:txBody>
      </p:sp>
      <p:sp>
        <p:nvSpPr>
          <p:cNvPr id="33" name="object 33"/>
          <p:cNvSpPr/>
          <p:nvPr/>
        </p:nvSpPr>
        <p:spPr>
          <a:xfrm>
            <a:off x="6489904" y="4562869"/>
            <a:ext cx="278765" cy="269875"/>
          </a:xfrm>
          <a:custGeom>
            <a:avLst/>
            <a:gdLst/>
            <a:ahLst/>
            <a:cxnLst/>
            <a:rect l="l" t="t" r="r" b="b"/>
            <a:pathLst>
              <a:path w="278765" h="269875">
                <a:moveTo>
                  <a:pt x="0" y="67374"/>
                </a:moveTo>
                <a:lnTo>
                  <a:pt x="143478" y="67374"/>
                </a:lnTo>
                <a:lnTo>
                  <a:pt x="143478" y="0"/>
                </a:lnTo>
                <a:lnTo>
                  <a:pt x="278757" y="134749"/>
                </a:lnTo>
                <a:lnTo>
                  <a:pt x="143478" y="269472"/>
                </a:lnTo>
                <a:lnTo>
                  <a:pt x="143478" y="202097"/>
                </a:lnTo>
                <a:lnTo>
                  <a:pt x="0" y="202097"/>
                </a:lnTo>
                <a:lnTo>
                  <a:pt x="0" y="67374"/>
                </a:lnTo>
                <a:close/>
              </a:path>
            </a:pathLst>
          </a:custGeom>
          <a:ln w="13091">
            <a:solidFill>
              <a:srgbClr val="FFFFFF"/>
            </a:solidFill>
          </a:ln>
        </p:spPr>
        <p:txBody>
          <a:bodyPr wrap="square" lIns="0" tIns="0" rIns="0" bIns="0" rtlCol="0"/>
          <a:lstStyle/>
          <a:p>
            <a:endParaRPr/>
          </a:p>
        </p:txBody>
      </p:sp>
      <p:sp>
        <p:nvSpPr>
          <p:cNvPr id="34" name="object 34"/>
          <p:cNvSpPr/>
          <p:nvPr/>
        </p:nvSpPr>
        <p:spPr>
          <a:xfrm>
            <a:off x="4935485" y="4958107"/>
            <a:ext cx="278765" cy="271145"/>
          </a:xfrm>
          <a:custGeom>
            <a:avLst/>
            <a:gdLst/>
            <a:ahLst/>
            <a:cxnLst/>
            <a:rect l="l" t="t" r="r" b="b"/>
            <a:pathLst>
              <a:path w="278764" h="271145">
                <a:moveTo>
                  <a:pt x="136104" y="0"/>
                </a:moveTo>
                <a:lnTo>
                  <a:pt x="0" y="135566"/>
                </a:lnTo>
                <a:lnTo>
                  <a:pt x="136104" y="271132"/>
                </a:lnTo>
                <a:lnTo>
                  <a:pt x="136104" y="203349"/>
                </a:lnTo>
                <a:lnTo>
                  <a:pt x="278762" y="203349"/>
                </a:lnTo>
                <a:lnTo>
                  <a:pt x="278762" y="67783"/>
                </a:lnTo>
                <a:lnTo>
                  <a:pt x="136104" y="67783"/>
                </a:lnTo>
                <a:lnTo>
                  <a:pt x="136104" y="0"/>
                </a:lnTo>
                <a:close/>
              </a:path>
            </a:pathLst>
          </a:custGeom>
          <a:solidFill>
            <a:srgbClr val="FFFFFF"/>
          </a:solidFill>
        </p:spPr>
        <p:txBody>
          <a:bodyPr wrap="square" lIns="0" tIns="0" rIns="0" bIns="0" rtlCol="0"/>
          <a:lstStyle/>
          <a:p>
            <a:endParaRPr/>
          </a:p>
        </p:txBody>
      </p:sp>
      <p:sp>
        <p:nvSpPr>
          <p:cNvPr id="35" name="object 35"/>
          <p:cNvSpPr/>
          <p:nvPr/>
        </p:nvSpPr>
        <p:spPr>
          <a:xfrm>
            <a:off x="4935485" y="4958107"/>
            <a:ext cx="278765" cy="271145"/>
          </a:xfrm>
          <a:custGeom>
            <a:avLst/>
            <a:gdLst/>
            <a:ahLst/>
            <a:cxnLst/>
            <a:rect l="l" t="t" r="r" b="b"/>
            <a:pathLst>
              <a:path w="278764" h="271145">
                <a:moveTo>
                  <a:pt x="278762" y="67783"/>
                </a:moveTo>
                <a:lnTo>
                  <a:pt x="136104" y="67783"/>
                </a:lnTo>
                <a:lnTo>
                  <a:pt x="136104" y="0"/>
                </a:lnTo>
                <a:lnTo>
                  <a:pt x="0" y="135566"/>
                </a:lnTo>
                <a:lnTo>
                  <a:pt x="136104" y="271132"/>
                </a:lnTo>
                <a:lnTo>
                  <a:pt x="136104" y="203349"/>
                </a:lnTo>
                <a:lnTo>
                  <a:pt x="278762" y="203349"/>
                </a:lnTo>
                <a:lnTo>
                  <a:pt x="278762" y="67783"/>
                </a:lnTo>
                <a:close/>
              </a:path>
            </a:pathLst>
          </a:custGeom>
          <a:ln w="13091">
            <a:solidFill>
              <a:srgbClr val="FFFFFF"/>
            </a:solidFill>
          </a:ln>
        </p:spPr>
        <p:txBody>
          <a:bodyPr wrap="square" lIns="0" tIns="0" rIns="0" bIns="0" rtlCol="0"/>
          <a:lstStyle/>
          <a:p>
            <a:endParaRPr/>
          </a:p>
        </p:txBody>
      </p:sp>
      <p:sp>
        <p:nvSpPr>
          <p:cNvPr id="36" name="object 36"/>
          <p:cNvSpPr/>
          <p:nvPr/>
        </p:nvSpPr>
        <p:spPr>
          <a:xfrm>
            <a:off x="6483345" y="3736405"/>
            <a:ext cx="277495" cy="269875"/>
          </a:xfrm>
          <a:custGeom>
            <a:avLst/>
            <a:gdLst/>
            <a:ahLst/>
            <a:cxnLst/>
            <a:rect l="l" t="t" r="r" b="b"/>
            <a:pathLst>
              <a:path w="277495" h="269875">
                <a:moveTo>
                  <a:pt x="141838" y="0"/>
                </a:moveTo>
                <a:lnTo>
                  <a:pt x="141838" y="67374"/>
                </a:lnTo>
                <a:lnTo>
                  <a:pt x="0" y="67374"/>
                </a:lnTo>
                <a:lnTo>
                  <a:pt x="0" y="202124"/>
                </a:lnTo>
                <a:lnTo>
                  <a:pt x="141838" y="202124"/>
                </a:lnTo>
                <a:lnTo>
                  <a:pt x="141838" y="269499"/>
                </a:lnTo>
                <a:lnTo>
                  <a:pt x="277117" y="134749"/>
                </a:lnTo>
                <a:lnTo>
                  <a:pt x="141838" y="0"/>
                </a:lnTo>
                <a:close/>
              </a:path>
            </a:pathLst>
          </a:custGeom>
          <a:solidFill>
            <a:srgbClr val="000000"/>
          </a:solidFill>
        </p:spPr>
        <p:txBody>
          <a:bodyPr wrap="square" lIns="0" tIns="0" rIns="0" bIns="0" rtlCol="0"/>
          <a:lstStyle/>
          <a:p>
            <a:endParaRPr/>
          </a:p>
        </p:txBody>
      </p:sp>
      <p:sp>
        <p:nvSpPr>
          <p:cNvPr id="37" name="object 37"/>
          <p:cNvSpPr/>
          <p:nvPr/>
        </p:nvSpPr>
        <p:spPr>
          <a:xfrm>
            <a:off x="6483345" y="3736405"/>
            <a:ext cx="277495" cy="269875"/>
          </a:xfrm>
          <a:custGeom>
            <a:avLst/>
            <a:gdLst/>
            <a:ahLst/>
            <a:cxnLst/>
            <a:rect l="l" t="t" r="r" b="b"/>
            <a:pathLst>
              <a:path w="277495" h="269875">
                <a:moveTo>
                  <a:pt x="0" y="67374"/>
                </a:moveTo>
                <a:lnTo>
                  <a:pt x="141838" y="67374"/>
                </a:lnTo>
                <a:lnTo>
                  <a:pt x="141838" y="0"/>
                </a:lnTo>
                <a:lnTo>
                  <a:pt x="277117" y="134749"/>
                </a:lnTo>
                <a:lnTo>
                  <a:pt x="141838" y="269499"/>
                </a:lnTo>
                <a:lnTo>
                  <a:pt x="141838" y="202124"/>
                </a:lnTo>
                <a:lnTo>
                  <a:pt x="0" y="202124"/>
                </a:lnTo>
                <a:lnTo>
                  <a:pt x="0" y="67374"/>
                </a:lnTo>
                <a:close/>
              </a:path>
            </a:pathLst>
          </a:custGeom>
          <a:ln w="13091">
            <a:solidFill>
              <a:srgbClr val="000000"/>
            </a:solidFill>
          </a:ln>
        </p:spPr>
        <p:txBody>
          <a:bodyPr wrap="square" lIns="0" tIns="0" rIns="0" bIns="0" rtlCol="0"/>
          <a:lstStyle/>
          <a:p>
            <a:endParaRPr/>
          </a:p>
        </p:txBody>
      </p:sp>
      <p:sp>
        <p:nvSpPr>
          <p:cNvPr id="38" name="object 38"/>
          <p:cNvSpPr/>
          <p:nvPr/>
        </p:nvSpPr>
        <p:spPr>
          <a:xfrm>
            <a:off x="4943683" y="4154537"/>
            <a:ext cx="277495" cy="269875"/>
          </a:xfrm>
          <a:custGeom>
            <a:avLst/>
            <a:gdLst/>
            <a:ahLst/>
            <a:cxnLst/>
            <a:rect l="l" t="t" r="r" b="b"/>
            <a:pathLst>
              <a:path w="277495" h="269875">
                <a:moveTo>
                  <a:pt x="135284" y="0"/>
                </a:moveTo>
                <a:lnTo>
                  <a:pt x="0" y="134749"/>
                </a:lnTo>
                <a:lnTo>
                  <a:pt x="135284" y="269499"/>
                </a:lnTo>
                <a:lnTo>
                  <a:pt x="135284" y="202124"/>
                </a:lnTo>
                <a:lnTo>
                  <a:pt x="277123" y="202124"/>
                </a:lnTo>
                <a:lnTo>
                  <a:pt x="277123" y="67374"/>
                </a:lnTo>
                <a:lnTo>
                  <a:pt x="135284" y="67374"/>
                </a:lnTo>
                <a:lnTo>
                  <a:pt x="135284" y="0"/>
                </a:lnTo>
                <a:close/>
              </a:path>
            </a:pathLst>
          </a:custGeom>
          <a:solidFill>
            <a:srgbClr val="000000"/>
          </a:solidFill>
        </p:spPr>
        <p:txBody>
          <a:bodyPr wrap="square" lIns="0" tIns="0" rIns="0" bIns="0" rtlCol="0"/>
          <a:lstStyle/>
          <a:p>
            <a:endParaRPr/>
          </a:p>
        </p:txBody>
      </p:sp>
      <p:sp>
        <p:nvSpPr>
          <p:cNvPr id="39" name="object 39"/>
          <p:cNvSpPr/>
          <p:nvPr/>
        </p:nvSpPr>
        <p:spPr>
          <a:xfrm>
            <a:off x="4943683" y="4154537"/>
            <a:ext cx="277495" cy="269875"/>
          </a:xfrm>
          <a:custGeom>
            <a:avLst/>
            <a:gdLst/>
            <a:ahLst/>
            <a:cxnLst/>
            <a:rect l="l" t="t" r="r" b="b"/>
            <a:pathLst>
              <a:path w="277495" h="269875">
                <a:moveTo>
                  <a:pt x="277123" y="67374"/>
                </a:moveTo>
                <a:lnTo>
                  <a:pt x="135284" y="67374"/>
                </a:lnTo>
                <a:lnTo>
                  <a:pt x="135284" y="0"/>
                </a:lnTo>
                <a:lnTo>
                  <a:pt x="0" y="134749"/>
                </a:lnTo>
                <a:lnTo>
                  <a:pt x="135284" y="269499"/>
                </a:lnTo>
                <a:lnTo>
                  <a:pt x="135284" y="202124"/>
                </a:lnTo>
                <a:lnTo>
                  <a:pt x="277123" y="202124"/>
                </a:lnTo>
                <a:lnTo>
                  <a:pt x="277123" y="67374"/>
                </a:lnTo>
                <a:close/>
              </a:path>
            </a:pathLst>
          </a:custGeom>
          <a:ln w="13091">
            <a:solidFill>
              <a:srgbClr val="000000"/>
            </a:solidFill>
          </a:ln>
        </p:spPr>
        <p:txBody>
          <a:bodyPr wrap="square" lIns="0" tIns="0" rIns="0" bIns="0" rtlCol="0"/>
          <a:lstStyle/>
          <a:p>
            <a:endParaRPr/>
          </a:p>
        </p:txBody>
      </p:sp>
      <p:sp>
        <p:nvSpPr>
          <p:cNvPr id="40" name="object 40"/>
          <p:cNvSpPr/>
          <p:nvPr/>
        </p:nvSpPr>
        <p:spPr>
          <a:xfrm>
            <a:off x="6483345" y="5369706"/>
            <a:ext cx="277495" cy="269875"/>
          </a:xfrm>
          <a:custGeom>
            <a:avLst/>
            <a:gdLst/>
            <a:ahLst/>
            <a:cxnLst/>
            <a:rect l="l" t="t" r="r" b="b"/>
            <a:pathLst>
              <a:path w="277495" h="269875">
                <a:moveTo>
                  <a:pt x="141838" y="0"/>
                </a:moveTo>
                <a:lnTo>
                  <a:pt x="141838" y="67374"/>
                </a:lnTo>
                <a:lnTo>
                  <a:pt x="0" y="67374"/>
                </a:lnTo>
                <a:lnTo>
                  <a:pt x="0" y="202124"/>
                </a:lnTo>
                <a:lnTo>
                  <a:pt x="141838" y="202124"/>
                </a:lnTo>
                <a:lnTo>
                  <a:pt x="141838" y="269499"/>
                </a:lnTo>
                <a:lnTo>
                  <a:pt x="277117" y="134749"/>
                </a:lnTo>
                <a:lnTo>
                  <a:pt x="141838" y="0"/>
                </a:lnTo>
                <a:close/>
              </a:path>
            </a:pathLst>
          </a:custGeom>
          <a:solidFill>
            <a:srgbClr val="000000"/>
          </a:solidFill>
        </p:spPr>
        <p:txBody>
          <a:bodyPr wrap="square" lIns="0" tIns="0" rIns="0" bIns="0" rtlCol="0"/>
          <a:lstStyle/>
          <a:p>
            <a:endParaRPr/>
          </a:p>
        </p:txBody>
      </p:sp>
      <p:sp>
        <p:nvSpPr>
          <p:cNvPr id="41" name="object 41"/>
          <p:cNvSpPr/>
          <p:nvPr/>
        </p:nvSpPr>
        <p:spPr>
          <a:xfrm>
            <a:off x="6483345" y="5369706"/>
            <a:ext cx="277495" cy="269875"/>
          </a:xfrm>
          <a:custGeom>
            <a:avLst/>
            <a:gdLst/>
            <a:ahLst/>
            <a:cxnLst/>
            <a:rect l="l" t="t" r="r" b="b"/>
            <a:pathLst>
              <a:path w="277495" h="269875">
                <a:moveTo>
                  <a:pt x="0" y="67374"/>
                </a:moveTo>
                <a:lnTo>
                  <a:pt x="141838" y="67374"/>
                </a:lnTo>
                <a:lnTo>
                  <a:pt x="141838" y="0"/>
                </a:lnTo>
                <a:lnTo>
                  <a:pt x="277117" y="134749"/>
                </a:lnTo>
                <a:lnTo>
                  <a:pt x="141838" y="269499"/>
                </a:lnTo>
                <a:lnTo>
                  <a:pt x="141838" y="202124"/>
                </a:lnTo>
                <a:lnTo>
                  <a:pt x="0" y="202124"/>
                </a:lnTo>
                <a:lnTo>
                  <a:pt x="0" y="67374"/>
                </a:lnTo>
                <a:close/>
              </a:path>
            </a:pathLst>
          </a:custGeom>
          <a:ln w="13091">
            <a:solidFill>
              <a:srgbClr val="000000"/>
            </a:solidFill>
          </a:ln>
        </p:spPr>
        <p:txBody>
          <a:bodyPr wrap="square" lIns="0" tIns="0" rIns="0" bIns="0" rtlCol="0"/>
          <a:lstStyle/>
          <a:p>
            <a:endParaRPr/>
          </a:p>
        </p:txBody>
      </p:sp>
      <p:sp>
        <p:nvSpPr>
          <p:cNvPr id="42" name="object 42"/>
          <p:cNvSpPr/>
          <p:nvPr/>
        </p:nvSpPr>
        <p:spPr>
          <a:xfrm>
            <a:off x="4943683" y="5786205"/>
            <a:ext cx="277495" cy="271145"/>
          </a:xfrm>
          <a:custGeom>
            <a:avLst/>
            <a:gdLst/>
            <a:ahLst/>
            <a:cxnLst/>
            <a:rect l="l" t="t" r="r" b="b"/>
            <a:pathLst>
              <a:path w="277495" h="271145">
                <a:moveTo>
                  <a:pt x="136104" y="0"/>
                </a:moveTo>
                <a:lnTo>
                  <a:pt x="0" y="135566"/>
                </a:lnTo>
                <a:lnTo>
                  <a:pt x="136104" y="271127"/>
                </a:lnTo>
                <a:lnTo>
                  <a:pt x="136104" y="203343"/>
                </a:lnTo>
                <a:lnTo>
                  <a:pt x="277123" y="203343"/>
                </a:lnTo>
                <a:lnTo>
                  <a:pt x="277123" y="67783"/>
                </a:lnTo>
                <a:lnTo>
                  <a:pt x="136104" y="67783"/>
                </a:lnTo>
                <a:lnTo>
                  <a:pt x="136104" y="0"/>
                </a:lnTo>
                <a:close/>
              </a:path>
            </a:pathLst>
          </a:custGeom>
          <a:solidFill>
            <a:srgbClr val="000000"/>
          </a:solidFill>
        </p:spPr>
        <p:txBody>
          <a:bodyPr wrap="square" lIns="0" tIns="0" rIns="0" bIns="0" rtlCol="0"/>
          <a:lstStyle/>
          <a:p>
            <a:endParaRPr/>
          </a:p>
        </p:txBody>
      </p:sp>
      <p:sp>
        <p:nvSpPr>
          <p:cNvPr id="43" name="object 43"/>
          <p:cNvSpPr/>
          <p:nvPr/>
        </p:nvSpPr>
        <p:spPr>
          <a:xfrm>
            <a:off x="4943683" y="5786205"/>
            <a:ext cx="277495" cy="271145"/>
          </a:xfrm>
          <a:custGeom>
            <a:avLst/>
            <a:gdLst/>
            <a:ahLst/>
            <a:cxnLst/>
            <a:rect l="l" t="t" r="r" b="b"/>
            <a:pathLst>
              <a:path w="277495" h="271145">
                <a:moveTo>
                  <a:pt x="277123" y="67783"/>
                </a:moveTo>
                <a:lnTo>
                  <a:pt x="136104" y="67783"/>
                </a:lnTo>
                <a:lnTo>
                  <a:pt x="136104" y="0"/>
                </a:lnTo>
                <a:lnTo>
                  <a:pt x="0" y="135566"/>
                </a:lnTo>
                <a:lnTo>
                  <a:pt x="136104" y="271127"/>
                </a:lnTo>
                <a:lnTo>
                  <a:pt x="136104" y="203343"/>
                </a:lnTo>
                <a:lnTo>
                  <a:pt x="277123" y="203343"/>
                </a:lnTo>
                <a:lnTo>
                  <a:pt x="277123" y="67783"/>
                </a:lnTo>
                <a:close/>
              </a:path>
            </a:pathLst>
          </a:custGeom>
          <a:ln w="13091">
            <a:solidFill>
              <a:srgbClr val="000000"/>
            </a:solidFill>
          </a:ln>
        </p:spPr>
        <p:txBody>
          <a:bodyPr wrap="square" lIns="0" tIns="0" rIns="0" bIns="0" rtlCol="0"/>
          <a:lstStyle/>
          <a:p>
            <a:endParaRPr/>
          </a:p>
        </p:txBody>
      </p:sp>
      <p:sp>
        <p:nvSpPr>
          <p:cNvPr id="44" name="object 44"/>
          <p:cNvSpPr/>
          <p:nvPr/>
        </p:nvSpPr>
        <p:spPr>
          <a:xfrm>
            <a:off x="6489904" y="2094910"/>
            <a:ext cx="278765" cy="269875"/>
          </a:xfrm>
          <a:custGeom>
            <a:avLst/>
            <a:gdLst/>
            <a:ahLst/>
            <a:cxnLst/>
            <a:rect l="l" t="t" r="r" b="b"/>
            <a:pathLst>
              <a:path w="278765" h="269875">
                <a:moveTo>
                  <a:pt x="143478" y="0"/>
                </a:moveTo>
                <a:lnTo>
                  <a:pt x="143478" y="67374"/>
                </a:lnTo>
                <a:lnTo>
                  <a:pt x="0" y="67374"/>
                </a:lnTo>
                <a:lnTo>
                  <a:pt x="0" y="202124"/>
                </a:lnTo>
                <a:lnTo>
                  <a:pt x="143478" y="202124"/>
                </a:lnTo>
                <a:lnTo>
                  <a:pt x="143478" y="269499"/>
                </a:lnTo>
                <a:lnTo>
                  <a:pt x="278757" y="134749"/>
                </a:lnTo>
                <a:lnTo>
                  <a:pt x="143478" y="0"/>
                </a:lnTo>
                <a:close/>
              </a:path>
            </a:pathLst>
          </a:custGeom>
          <a:solidFill>
            <a:srgbClr val="FFFFFF"/>
          </a:solidFill>
        </p:spPr>
        <p:txBody>
          <a:bodyPr wrap="square" lIns="0" tIns="0" rIns="0" bIns="0" rtlCol="0"/>
          <a:lstStyle/>
          <a:p>
            <a:endParaRPr/>
          </a:p>
        </p:txBody>
      </p:sp>
      <p:sp>
        <p:nvSpPr>
          <p:cNvPr id="45" name="object 45"/>
          <p:cNvSpPr/>
          <p:nvPr/>
        </p:nvSpPr>
        <p:spPr>
          <a:xfrm>
            <a:off x="6489904" y="2094910"/>
            <a:ext cx="278765" cy="269875"/>
          </a:xfrm>
          <a:custGeom>
            <a:avLst/>
            <a:gdLst/>
            <a:ahLst/>
            <a:cxnLst/>
            <a:rect l="l" t="t" r="r" b="b"/>
            <a:pathLst>
              <a:path w="278765" h="269875">
                <a:moveTo>
                  <a:pt x="0" y="67374"/>
                </a:moveTo>
                <a:lnTo>
                  <a:pt x="143478" y="67374"/>
                </a:lnTo>
                <a:lnTo>
                  <a:pt x="143478" y="0"/>
                </a:lnTo>
                <a:lnTo>
                  <a:pt x="278757" y="134749"/>
                </a:lnTo>
                <a:lnTo>
                  <a:pt x="143478" y="269499"/>
                </a:lnTo>
                <a:lnTo>
                  <a:pt x="143478" y="202124"/>
                </a:lnTo>
                <a:lnTo>
                  <a:pt x="0" y="202124"/>
                </a:lnTo>
                <a:lnTo>
                  <a:pt x="0" y="67374"/>
                </a:lnTo>
                <a:close/>
              </a:path>
            </a:pathLst>
          </a:custGeom>
          <a:ln w="13091">
            <a:solidFill>
              <a:srgbClr val="FFFFFF"/>
            </a:solidFill>
          </a:ln>
        </p:spPr>
        <p:txBody>
          <a:bodyPr wrap="square" lIns="0" tIns="0" rIns="0" bIns="0" rtlCol="0"/>
          <a:lstStyle/>
          <a:p>
            <a:endParaRPr/>
          </a:p>
        </p:txBody>
      </p:sp>
      <p:sp>
        <p:nvSpPr>
          <p:cNvPr id="46" name="object 46"/>
          <p:cNvSpPr/>
          <p:nvPr/>
        </p:nvSpPr>
        <p:spPr>
          <a:xfrm>
            <a:off x="4935485" y="2511409"/>
            <a:ext cx="278765" cy="269875"/>
          </a:xfrm>
          <a:custGeom>
            <a:avLst/>
            <a:gdLst/>
            <a:ahLst/>
            <a:cxnLst/>
            <a:rect l="l" t="t" r="r" b="b"/>
            <a:pathLst>
              <a:path w="278764" h="269875">
                <a:moveTo>
                  <a:pt x="135284" y="0"/>
                </a:moveTo>
                <a:lnTo>
                  <a:pt x="0" y="134749"/>
                </a:lnTo>
                <a:lnTo>
                  <a:pt x="135284" y="269499"/>
                </a:lnTo>
                <a:lnTo>
                  <a:pt x="135284" y="202124"/>
                </a:lnTo>
                <a:lnTo>
                  <a:pt x="278762" y="202124"/>
                </a:lnTo>
                <a:lnTo>
                  <a:pt x="278762" y="67374"/>
                </a:lnTo>
                <a:lnTo>
                  <a:pt x="135284" y="67374"/>
                </a:lnTo>
                <a:lnTo>
                  <a:pt x="135284" y="0"/>
                </a:lnTo>
                <a:close/>
              </a:path>
            </a:pathLst>
          </a:custGeom>
          <a:solidFill>
            <a:srgbClr val="FFFFFF"/>
          </a:solidFill>
        </p:spPr>
        <p:txBody>
          <a:bodyPr wrap="square" lIns="0" tIns="0" rIns="0" bIns="0" rtlCol="0"/>
          <a:lstStyle/>
          <a:p>
            <a:endParaRPr/>
          </a:p>
        </p:txBody>
      </p:sp>
      <p:sp>
        <p:nvSpPr>
          <p:cNvPr id="47" name="object 47"/>
          <p:cNvSpPr/>
          <p:nvPr/>
        </p:nvSpPr>
        <p:spPr>
          <a:xfrm>
            <a:off x="4935485" y="2511409"/>
            <a:ext cx="278765" cy="269875"/>
          </a:xfrm>
          <a:custGeom>
            <a:avLst/>
            <a:gdLst/>
            <a:ahLst/>
            <a:cxnLst/>
            <a:rect l="l" t="t" r="r" b="b"/>
            <a:pathLst>
              <a:path w="278764" h="269875">
                <a:moveTo>
                  <a:pt x="278762" y="67374"/>
                </a:moveTo>
                <a:lnTo>
                  <a:pt x="135284" y="67374"/>
                </a:lnTo>
                <a:lnTo>
                  <a:pt x="135284" y="0"/>
                </a:lnTo>
                <a:lnTo>
                  <a:pt x="0" y="134749"/>
                </a:lnTo>
                <a:lnTo>
                  <a:pt x="135284" y="269499"/>
                </a:lnTo>
                <a:lnTo>
                  <a:pt x="135284" y="202124"/>
                </a:lnTo>
                <a:lnTo>
                  <a:pt x="278762" y="202124"/>
                </a:lnTo>
                <a:lnTo>
                  <a:pt x="278762" y="67374"/>
                </a:lnTo>
                <a:close/>
              </a:path>
            </a:pathLst>
          </a:custGeom>
          <a:ln w="13091">
            <a:solidFill>
              <a:srgbClr val="FFFFFF"/>
            </a:solidFill>
          </a:ln>
        </p:spPr>
        <p:txBody>
          <a:bodyPr wrap="square" lIns="0" tIns="0" rIns="0" bIns="0" rtlCol="0"/>
          <a:lstStyle/>
          <a:p>
            <a:endParaRPr/>
          </a:p>
        </p:txBody>
      </p:sp>
      <p:sp>
        <p:nvSpPr>
          <p:cNvPr id="48" name="object 48"/>
          <p:cNvSpPr/>
          <p:nvPr/>
        </p:nvSpPr>
        <p:spPr>
          <a:xfrm>
            <a:off x="6489904" y="2906674"/>
            <a:ext cx="278765" cy="269875"/>
          </a:xfrm>
          <a:custGeom>
            <a:avLst/>
            <a:gdLst/>
            <a:ahLst/>
            <a:cxnLst/>
            <a:rect l="l" t="t" r="r" b="b"/>
            <a:pathLst>
              <a:path w="278765" h="269875">
                <a:moveTo>
                  <a:pt x="143478" y="0"/>
                </a:moveTo>
                <a:lnTo>
                  <a:pt x="143478" y="67374"/>
                </a:lnTo>
                <a:lnTo>
                  <a:pt x="0" y="67374"/>
                </a:lnTo>
                <a:lnTo>
                  <a:pt x="0" y="202124"/>
                </a:lnTo>
                <a:lnTo>
                  <a:pt x="143478" y="202124"/>
                </a:lnTo>
                <a:lnTo>
                  <a:pt x="143478" y="269499"/>
                </a:lnTo>
                <a:lnTo>
                  <a:pt x="278757" y="134749"/>
                </a:lnTo>
                <a:lnTo>
                  <a:pt x="143478" y="0"/>
                </a:lnTo>
                <a:close/>
              </a:path>
            </a:pathLst>
          </a:custGeom>
          <a:solidFill>
            <a:srgbClr val="FFFFFF"/>
          </a:solidFill>
        </p:spPr>
        <p:txBody>
          <a:bodyPr wrap="square" lIns="0" tIns="0" rIns="0" bIns="0" rtlCol="0"/>
          <a:lstStyle/>
          <a:p>
            <a:endParaRPr/>
          </a:p>
        </p:txBody>
      </p:sp>
      <p:sp>
        <p:nvSpPr>
          <p:cNvPr id="49" name="object 49"/>
          <p:cNvSpPr/>
          <p:nvPr/>
        </p:nvSpPr>
        <p:spPr>
          <a:xfrm>
            <a:off x="6489904" y="2906674"/>
            <a:ext cx="278765" cy="269875"/>
          </a:xfrm>
          <a:custGeom>
            <a:avLst/>
            <a:gdLst/>
            <a:ahLst/>
            <a:cxnLst/>
            <a:rect l="l" t="t" r="r" b="b"/>
            <a:pathLst>
              <a:path w="278765" h="269875">
                <a:moveTo>
                  <a:pt x="0" y="67374"/>
                </a:moveTo>
                <a:lnTo>
                  <a:pt x="143478" y="67374"/>
                </a:lnTo>
                <a:lnTo>
                  <a:pt x="143478" y="0"/>
                </a:lnTo>
                <a:lnTo>
                  <a:pt x="278757" y="134749"/>
                </a:lnTo>
                <a:lnTo>
                  <a:pt x="143478" y="269499"/>
                </a:lnTo>
                <a:lnTo>
                  <a:pt x="143478" y="202124"/>
                </a:lnTo>
                <a:lnTo>
                  <a:pt x="0" y="202124"/>
                </a:lnTo>
                <a:lnTo>
                  <a:pt x="0" y="67374"/>
                </a:lnTo>
                <a:close/>
              </a:path>
            </a:pathLst>
          </a:custGeom>
          <a:ln w="13091">
            <a:solidFill>
              <a:srgbClr val="FFFFFF"/>
            </a:solidFill>
          </a:ln>
        </p:spPr>
        <p:txBody>
          <a:bodyPr wrap="square" lIns="0" tIns="0" rIns="0" bIns="0" rtlCol="0"/>
          <a:lstStyle/>
          <a:p>
            <a:endParaRPr/>
          </a:p>
        </p:txBody>
      </p:sp>
      <p:sp>
        <p:nvSpPr>
          <p:cNvPr id="50" name="object 50"/>
          <p:cNvSpPr/>
          <p:nvPr/>
        </p:nvSpPr>
        <p:spPr>
          <a:xfrm>
            <a:off x="4935485" y="3323172"/>
            <a:ext cx="278765" cy="271145"/>
          </a:xfrm>
          <a:custGeom>
            <a:avLst/>
            <a:gdLst/>
            <a:ahLst/>
            <a:cxnLst/>
            <a:rect l="l" t="t" r="r" b="b"/>
            <a:pathLst>
              <a:path w="278764" h="271145">
                <a:moveTo>
                  <a:pt x="136104" y="0"/>
                </a:moveTo>
                <a:lnTo>
                  <a:pt x="0" y="135566"/>
                </a:lnTo>
                <a:lnTo>
                  <a:pt x="136104" y="271132"/>
                </a:lnTo>
                <a:lnTo>
                  <a:pt x="136104" y="203349"/>
                </a:lnTo>
                <a:lnTo>
                  <a:pt x="278762" y="203349"/>
                </a:lnTo>
                <a:lnTo>
                  <a:pt x="278762" y="67783"/>
                </a:lnTo>
                <a:lnTo>
                  <a:pt x="136104" y="67783"/>
                </a:lnTo>
                <a:lnTo>
                  <a:pt x="136104" y="0"/>
                </a:lnTo>
                <a:close/>
              </a:path>
            </a:pathLst>
          </a:custGeom>
          <a:solidFill>
            <a:srgbClr val="FFFFFF"/>
          </a:solidFill>
        </p:spPr>
        <p:txBody>
          <a:bodyPr wrap="square" lIns="0" tIns="0" rIns="0" bIns="0" rtlCol="0"/>
          <a:lstStyle/>
          <a:p>
            <a:endParaRPr/>
          </a:p>
        </p:txBody>
      </p:sp>
      <p:sp>
        <p:nvSpPr>
          <p:cNvPr id="51" name="object 51"/>
          <p:cNvSpPr/>
          <p:nvPr/>
        </p:nvSpPr>
        <p:spPr>
          <a:xfrm>
            <a:off x="4935485" y="3323172"/>
            <a:ext cx="278765" cy="271145"/>
          </a:xfrm>
          <a:custGeom>
            <a:avLst/>
            <a:gdLst/>
            <a:ahLst/>
            <a:cxnLst/>
            <a:rect l="l" t="t" r="r" b="b"/>
            <a:pathLst>
              <a:path w="278764" h="271145">
                <a:moveTo>
                  <a:pt x="278762" y="67783"/>
                </a:moveTo>
                <a:lnTo>
                  <a:pt x="136104" y="67783"/>
                </a:lnTo>
                <a:lnTo>
                  <a:pt x="136104" y="0"/>
                </a:lnTo>
                <a:lnTo>
                  <a:pt x="0" y="135566"/>
                </a:lnTo>
                <a:lnTo>
                  <a:pt x="136104" y="271132"/>
                </a:lnTo>
                <a:lnTo>
                  <a:pt x="136104" y="203349"/>
                </a:lnTo>
                <a:lnTo>
                  <a:pt x="278762" y="203349"/>
                </a:lnTo>
                <a:lnTo>
                  <a:pt x="278762" y="67783"/>
                </a:lnTo>
                <a:close/>
              </a:path>
            </a:pathLst>
          </a:custGeom>
          <a:ln w="13091">
            <a:solidFill>
              <a:srgbClr val="FFFFFF"/>
            </a:solidFill>
          </a:ln>
        </p:spPr>
        <p:txBody>
          <a:bodyPr wrap="square" lIns="0" tIns="0" rIns="0" bIns="0" rtlCol="0"/>
          <a:lstStyle/>
          <a:p>
            <a:endParaRPr/>
          </a:p>
        </p:txBody>
      </p:sp>
      <p:sp>
        <p:nvSpPr>
          <p:cNvPr id="52" name="object 52"/>
          <p:cNvSpPr/>
          <p:nvPr/>
        </p:nvSpPr>
        <p:spPr>
          <a:xfrm>
            <a:off x="6489904" y="1271712"/>
            <a:ext cx="278765" cy="269875"/>
          </a:xfrm>
          <a:custGeom>
            <a:avLst/>
            <a:gdLst/>
            <a:ahLst/>
            <a:cxnLst/>
            <a:rect l="l" t="t" r="r" b="b"/>
            <a:pathLst>
              <a:path w="278765" h="269875">
                <a:moveTo>
                  <a:pt x="143478" y="0"/>
                </a:moveTo>
                <a:lnTo>
                  <a:pt x="143478" y="67374"/>
                </a:lnTo>
                <a:lnTo>
                  <a:pt x="0" y="67374"/>
                </a:lnTo>
                <a:lnTo>
                  <a:pt x="0" y="202124"/>
                </a:lnTo>
                <a:lnTo>
                  <a:pt x="143478" y="202124"/>
                </a:lnTo>
                <a:lnTo>
                  <a:pt x="143478" y="269499"/>
                </a:lnTo>
                <a:lnTo>
                  <a:pt x="278757" y="134749"/>
                </a:lnTo>
                <a:lnTo>
                  <a:pt x="143478" y="0"/>
                </a:lnTo>
                <a:close/>
              </a:path>
            </a:pathLst>
          </a:custGeom>
          <a:solidFill>
            <a:srgbClr val="FFFFFF"/>
          </a:solidFill>
        </p:spPr>
        <p:txBody>
          <a:bodyPr wrap="square" lIns="0" tIns="0" rIns="0" bIns="0" rtlCol="0"/>
          <a:lstStyle/>
          <a:p>
            <a:endParaRPr/>
          </a:p>
        </p:txBody>
      </p:sp>
      <p:sp>
        <p:nvSpPr>
          <p:cNvPr id="53" name="object 53"/>
          <p:cNvSpPr/>
          <p:nvPr/>
        </p:nvSpPr>
        <p:spPr>
          <a:xfrm>
            <a:off x="6489904" y="1271712"/>
            <a:ext cx="278765" cy="269875"/>
          </a:xfrm>
          <a:custGeom>
            <a:avLst/>
            <a:gdLst/>
            <a:ahLst/>
            <a:cxnLst/>
            <a:rect l="l" t="t" r="r" b="b"/>
            <a:pathLst>
              <a:path w="278765" h="269875">
                <a:moveTo>
                  <a:pt x="0" y="67374"/>
                </a:moveTo>
                <a:lnTo>
                  <a:pt x="143478" y="67374"/>
                </a:lnTo>
                <a:lnTo>
                  <a:pt x="143478" y="0"/>
                </a:lnTo>
                <a:lnTo>
                  <a:pt x="278757" y="134749"/>
                </a:lnTo>
                <a:lnTo>
                  <a:pt x="143478" y="269499"/>
                </a:lnTo>
                <a:lnTo>
                  <a:pt x="143478" y="202124"/>
                </a:lnTo>
                <a:lnTo>
                  <a:pt x="0" y="202124"/>
                </a:lnTo>
                <a:lnTo>
                  <a:pt x="0" y="67374"/>
                </a:lnTo>
                <a:close/>
              </a:path>
            </a:pathLst>
          </a:custGeom>
          <a:ln w="13091">
            <a:solidFill>
              <a:srgbClr val="FFFFFF"/>
            </a:solidFill>
          </a:ln>
        </p:spPr>
        <p:txBody>
          <a:bodyPr wrap="square" lIns="0" tIns="0" rIns="0" bIns="0" rtlCol="0"/>
          <a:lstStyle/>
          <a:p>
            <a:endParaRPr/>
          </a:p>
        </p:txBody>
      </p:sp>
      <p:sp>
        <p:nvSpPr>
          <p:cNvPr id="54" name="object 54"/>
          <p:cNvSpPr/>
          <p:nvPr/>
        </p:nvSpPr>
        <p:spPr>
          <a:xfrm>
            <a:off x="4935485" y="1686577"/>
            <a:ext cx="278765" cy="271145"/>
          </a:xfrm>
          <a:custGeom>
            <a:avLst/>
            <a:gdLst/>
            <a:ahLst/>
            <a:cxnLst/>
            <a:rect l="l" t="t" r="r" b="b"/>
            <a:pathLst>
              <a:path w="278764" h="271144">
                <a:moveTo>
                  <a:pt x="136104" y="0"/>
                </a:moveTo>
                <a:lnTo>
                  <a:pt x="0" y="135566"/>
                </a:lnTo>
                <a:lnTo>
                  <a:pt x="136104" y="271132"/>
                </a:lnTo>
                <a:lnTo>
                  <a:pt x="136104" y="203349"/>
                </a:lnTo>
                <a:lnTo>
                  <a:pt x="278762" y="203349"/>
                </a:lnTo>
                <a:lnTo>
                  <a:pt x="278762" y="67783"/>
                </a:lnTo>
                <a:lnTo>
                  <a:pt x="136104" y="67783"/>
                </a:lnTo>
                <a:lnTo>
                  <a:pt x="136104" y="0"/>
                </a:lnTo>
                <a:close/>
              </a:path>
            </a:pathLst>
          </a:custGeom>
          <a:solidFill>
            <a:srgbClr val="FFFFFF"/>
          </a:solidFill>
        </p:spPr>
        <p:txBody>
          <a:bodyPr wrap="square" lIns="0" tIns="0" rIns="0" bIns="0" rtlCol="0"/>
          <a:lstStyle/>
          <a:p>
            <a:endParaRPr/>
          </a:p>
        </p:txBody>
      </p:sp>
      <p:sp>
        <p:nvSpPr>
          <p:cNvPr id="55" name="object 55"/>
          <p:cNvSpPr/>
          <p:nvPr/>
        </p:nvSpPr>
        <p:spPr>
          <a:xfrm>
            <a:off x="4935485" y="1686577"/>
            <a:ext cx="278765" cy="271145"/>
          </a:xfrm>
          <a:custGeom>
            <a:avLst/>
            <a:gdLst/>
            <a:ahLst/>
            <a:cxnLst/>
            <a:rect l="l" t="t" r="r" b="b"/>
            <a:pathLst>
              <a:path w="278764" h="271144">
                <a:moveTo>
                  <a:pt x="278762" y="67783"/>
                </a:moveTo>
                <a:lnTo>
                  <a:pt x="136104" y="67783"/>
                </a:lnTo>
                <a:lnTo>
                  <a:pt x="136104" y="0"/>
                </a:lnTo>
                <a:lnTo>
                  <a:pt x="0" y="135566"/>
                </a:lnTo>
                <a:lnTo>
                  <a:pt x="136104" y="271132"/>
                </a:lnTo>
                <a:lnTo>
                  <a:pt x="136104" y="203349"/>
                </a:lnTo>
                <a:lnTo>
                  <a:pt x="278762" y="203349"/>
                </a:lnTo>
                <a:lnTo>
                  <a:pt x="278762" y="67783"/>
                </a:lnTo>
                <a:close/>
              </a:path>
            </a:pathLst>
          </a:custGeom>
          <a:ln w="13091">
            <a:solidFill>
              <a:srgbClr val="FFFFFF"/>
            </a:solidFill>
          </a:ln>
        </p:spPr>
        <p:txBody>
          <a:bodyPr wrap="square" lIns="0" tIns="0" rIns="0" bIns="0" rtlCol="0"/>
          <a:lstStyle/>
          <a:p>
            <a:endParaRPr/>
          </a:p>
        </p:txBody>
      </p:sp>
      <p:sp>
        <p:nvSpPr>
          <p:cNvPr id="56" name="object 56"/>
          <p:cNvSpPr/>
          <p:nvPr/>
        </p:nvSpPr>
        <p:spPr>
          <a:xfrm>
            <a:off x="1072897" y="1237452"/>
            <a:ext cx="2807679" cy="2322478"/>
          </a:xfrm>
          <a:prstGeom prst="rect">
            <a:avLst/>
          </a:prstGeom>
          <a:blipFill>
            <a:blip r:embed="rId2" cstate="print"/>
            <a:stretch>
              <a:fillRect/>
            </a:stretch>
          </a:blipFill>
        </p:spPr>
        <p:txBody>
          <a:bodyPr wrap="square" lIns="0" tIns="0" rIns="0" bIns="0" rtlCol="0"/>
          <a:lstStyle/>
          <a:p>
            <a:endParaRPr/>
          </a:p>
        </p:txBody>
      </p:sp>
      <p:sp>
        <p:nvSpPr>
          <p:cNvPr id="57" name="object 57"/>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58" name="object 58"/>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sv-SE" sz="3400" smtClean="0">
                <a:solidFill>
                  <a:schemeClr val="bg1"/>
                </a:solidFill>
                <a:latin typeface="Roboto" pitchFamily="2" charset="0"/>
                <a:ea typeface="Roboto" pitchFamily="2" charset="0"/>
                <a:cs typeface="Roboto" pitchFamily="2" charset="0"/>
              </a:rPr>
              <a:t>Makna Label Dan Warna Perpipaan</a:t>
            </a:r>
            <a:endParaRPr lang="sv-SE" sz="3400">
              <a:solidFill>
                <a:schemeClr val="bg1"/>
              </a:solidFill>
              <a:latin typeface="Roboto" pitchFamily="2" charset="0"/>
              <a:ea typeface="Roboto" pitchFamily="2" charset="0"/>
              <a:cs typeface="Roboto" pitchFamily="2" charset="0"/>
            </a:endParaRPr>
          </a:p>
        </p:txBody>
      </p:sp>
      <p:sp>
        <p:nvSpPr>
          <p:cNvPr id="59" name="object 59"/>
          <p:cNvSpPr/>
          <p:nvPr/>
        </p:nvSpPr>
        <p:spPr>
          <a:xfrm>
            <a:off x="0" y="1005839"/>
            <a:ext cx="12192000" cy="0"/>
          </a:xfrm>
          <a:custGeom>
            <a:avLst/>
            <a:gdLst/>
            <a:ahLst/>
            <a:cxnLst/>
            <a:rect l="l" t="t" r="r" b="b"/>
            <a:pathLst>
              <a:path w="12192000">
                <a:moveTo>
                  <a:pt x="0" y="0"/>
                </a:moveTo>
                <a:lnTo>
                  <a:pt x="12192000" y="0"/>
                </a:lnTo>
              </a:path>
            </a:pathLst>
          </a:custGeom>
          <a:ln w="12192">
            <a:solidFill>
              <a:srgbClr val="73A4F7"/>
            </a:solidFill>
          </a:ln>
        </p:spPr>
        <p:txBody>
          <a:bodyPr wrap="square" lIns="0" tIns="0" rIns="0" bIns="0" rtlCol="0"/>
          <a:lstStyle/>
          <a:p>
            <a:endParaRPr/>
          </a:p>
        </p:txBody>
      </p:sp>
      <p:sp>
        <p:nvSpPr>
          <p:cNvPr id="60" name="object 60"/>
          <p:cNvSpPr txBox="1"/>
          <p:nvPr/>
        </p:nvSpPr>
        <p:spPr>
          <a:xfrm>
            <a:off x="7108063" y="1499871"/>
            <a:ext cx="1587500" cy="263662"/>
          </a:xfrm>
          <a:prstGeom prst="rect">
            <a:avLst/>
          </a:prstGeom>
        </p:spPr>
        <p:txBody>
          <a:bodyPr vert="horz" wrap="square" lIns="0" tIns="0" rIns="0" bIns="0" rtlCol="0">
            <a:spAutoFit/>
          </a:bodyPr>
          <a:lstStyle/>
          <a:p>
            <a:pPr marR="44450">
              <a:lnSpc>
                <a:spcPct val="115000"/>
              </a:lnSpc>
              <a:tabLst>
                <a:tab pos="5462270" algn="l"/>
              </a:tabLst>
            </a:pPr>
            <a:r>
              <a:rPr sz="1600" kern="1000" spc="-15">
                <a:solidFill>
                  <a:schemeClr val="tx1">
                    <a:lumMod val="85000"/>
                    <a:lumOff val="15000"/>
                  </a:schemeClr>
                </a:solidFill>
                <a:latin typeface="Roboto" pitchFamily="2" charset="0"/>
                <a:ea typeface="Roboto" pitchFamily="2" charset="0"/>
                <a:cs typeface="Roboto" pitchFamily="2" charset="0"/>
              </a:rPr>
              <a:t>Gas </a:t>
            </a:r>
            <a:r>
              <a:rPr sz="1600" kern="1000" spc="-15" smtClean="0">
                <a:solidFill>
                  <a:schemeClr val="tx1">
                    <a:lumMod val="85000"/>
                    <a:lumOff val="15000"/>
                  </a:schemeClr>
                </a:solidFill>
                <a:latin typeface="Roboto" pitchFamily="2" charset="0"/>
                <a:ea typeface="Roboto" pitchFamily="2" charset="0"/>
                <a:cs typeface="Roboto" pitchFamily="2" charset="0"/>
              </a:rPr>
              <a:t>Bertekanan</a:t>
            </a:r>
            <a:endParaRPr sz="1600" kern="1000" spc="-15">
              <a:solidFill>
                <a:schemeClr val="tx1">
                  <a:lumMod val="85000"/>
                  <a:lumOff val="15000"/>
                </a:schemeClr>
              </a:solidFill>
              <a:latin typeface="Roboto" pitchFamily="2" charset="0"/>
              <a:ea typeface="Roboto" pitchFamily="2" charset="0"/>
              <a:cs typeface="Roboto" pitchFamily="2" charset="0"/>
            </a:endParaRPr>
          </a:p>
        </p:txBody>
      </p:sp>
      <p:sp>
        <p:nvSpPr>
          <p:cNvPr id="61" name="object 61"/>
          <p:cNvSpPr txBox="1"/>
          <p:nvPr/>
        </p:nvSpPr>
        <p:spPr>
          <a:xfrm>
            <a:off x="7108063" y="2320417"/>
            <a:ext cx="2258060" cy="283154"/>
          </a:xfrm>
          <a:prstGeom prst="rect">
            <a:avLst/>
          </a:prstGeom>
        </p:spPr>
        <p:txBody>
          <a:bodyPr vert="horz" wrap="square" lIns="0" tIns="0" rIns="0" bIns="0" rtlCol="0">
            <a:spAutoFit/>
          </a:bodyPr>
          <a:lstStyle/>
          <a:p>
            <a:pPr marR="44450">
              <a:lnSpc>
                <a:spcPct val="115000"/>
              </a:lnSpc>
              <a:tabLst>
                <a:tab pos="5462270" algn="l"/>
              </a:tabLst>
            </a:pPr>
            <a:r>
              <a:rPr sz="1600" kern="1000" spc="-15">
                <a:solidFill>
                  <a:schemeClr val="tx1">
                    <a:lumMod val="85000"/>
                    <a:lumOff val="15000"/>
                  </a:schemeClr>
                </a:solidFill>
                <a:latin typeface="Roboto" pitchFamily="2" charset="0"/>
                <a:ea typeface="Roboto" pitchFamily="2" charset="0"/>
                <a:cs typeface="Roboto" pitchFamily="2" charset="0"/>
              </a:rPr>
              <a:t>Bahan Mudah </a:t>
            </a:r>
            <a:r>
              <a:rPr sz="1600" kern="1000" spc="-15" smtClean="0">
                <a:solidFill>
                  <a:schemeClr val="tx1">
                    <a:lumMod val="85000"/>
                    <a:lumOff val="15000"/>
                  </a:schemeClr>
                </a:solidFill>
                <a:latin typeface="Roboto" pitchFamily="2" charset="0"/>
                <a:ea typeface="Roboto" pitchFamily="2" charset="0"/>
                <a:cs typeface="Roboto" pitchFamily="2" charset="0"/>
              </a:rPr>
              <a:t>Terbakar</a:t>
            </a:r>
            <a:endParaRPr sz="1600" kern="1000" spc="-15">
              <a:solidFill>
                <a:schemeClr val="tx1">
                  <a:lumMod val="85000"/>
                  <a:lumOff val="15000"/>
                </a:schemeClr>
              </a:solidFill>
              <a:latin typeface="Roboto" pitchFamily="2" charset="0"/>
              <a:ea typeface="Roboto" pitchFamily="2" charset="0"/>
              <a:cs typeface="Roboto" pitchFamily="2" charset="0"/>
            </a:endParaRPr>
          </a:p>
        </p:txBody>
      </p:sp>
      <p:sp>
        <p:nvSpPr>
          <p:cNvPr id="62" name="object 62"/>
          <p:cNvSpPr txBox="1"/>
          <p:nvPr/>
        </p:nvSpPr>
        <p:spPr>
          <a:xfrm>
            <a:off x="7108064" y="3007740"/>
            <a:ext cx="4147185" cy="566309"/>
          </a:xfrm>
          <a:prstGeom prst="rect">
            <a:avLst/>
          </a:prstGeom>
        </p:spPr>
        <p:txBody>
          <a:bodyPr vert="horz" wrap="square" lIns="0" tIns="0" rIns="0" bIns="0" rtlCol="0">
            <a:spAutoFit/>
          </a:bodyPr>
          <a:lstStyle/>
          <a:p>
            <a:pPr marR="44450">
              <a:lnSpc>
                <a:spcPct val="115000"/>
              </a:lnSpc>
              <a:tabLst>
                <a:tab pos="5462270" algn="l"/>
              </a:tabLst>
            </a:pPr>
            <a:r>
              <a:rPr sz="1600" kern="1000" spc="-15">
                <a:solidFill>
                  <a:schemeClr val="tx1">
                    <a:lumMod val="85000"/>
                    <a:lumOff val="15000"/>
                  </a:schemeClr>
                </a:solidFill>
                <a:latin typeface="Roboto" pitchFamily="2" charset="0"/>
                <a:ea typeface="Roboto" pitchFamily="2" charset="0"/>
                <a:cs typeface="Roboto" pitchFamily="2" charset="0"/>
              </a:rPr>
              <a:t>Air Yang Dapat Diminum; Air Pendingin; Air Umpan </a:t>
            </a:r>
            <a:r>
              <a:rPr sz="1600" kern="1000" spc="-15" smtClean="0">
                <a:solidFill>
                  <a:schemeClr val="tx1">
                    <a:lumMod val="85000"/>
                    <a:lumOff val="15000"/>
                  </a:schemeClr>
                </a:solidFill>
                <a:latin typeface="Roboto" pitchFamily="2" charset="0"/>
                <a:ea typeface="Roboto" pitchFamily="2" charset="0"/>
                <a:cs typeface="Roboto" pitchFamily="2" charset="0"/>
              </a:rPr>
              <a:t>Boiler</a:t>
            </a:r>
            <a:endParaRPr sz="1600" kern="1000" spc="-15">
              <a:solidFill>
                <a:schemeClr val="tx1">
                  <a:lumMod val="85000"/>
                  <a:lumOff val="15000"/>
                </a:schemeClr>
              </a:solidFill>
              <a:latin typeface="Roboto" pitchFamily="2" charset="0"/>
              <a:ea typeface="Roboto" pitchFamily="2" charset="0"/>
              <a:cs typeface="Roboto" pitchFamily="2" charset="0"/>
            </a:endParaRPr>
          </a:p>
        </p:txBody>
      </p:sp>
      <p:sp>
        <p:nvSpPr>
          <p:cNvPr id="63" name="object 63"/>
          <p:cNvSpPr txBox="1"/>
          <p:nvPr/>
        </p:nvSpPr>
        <p:spPr>
          <a:xfrm>
            <a:off x="7108064" y="3958083"/>
            <a:ext cx="2409825" cy="283154"/>
          </a:xfrm>
          <a:prstGeom prst="rect">
            <a:avLst/>
          </a:prstGeom>
        </p:spPr>
        <p:txBody>
          <a:bodyPr vert="horz" wrap="square" lIns="0" tIns="0" rIns="0" bIns="0" rtlCol="0">
            <a:spAutoFit/>
          </a:bodyPr>
          <a:lstStyle/>
          <a:p>
            <a:pPr marR="44450">
              <a:lnSpc>
                <a:spcPct val="115000"/>
              </a:lnSpc>
              <a:tabLst>
                <a:tab pos="5462270" algn="l"/>
              </a:tabLst>
            </a:pPr>
            <a:r>
              <a:rPr sz="1600" kern="1000" spc="-15">
                <a:solidFill>
                  <a:schemeClr val="tx1">
                    <a:lumMod val="85000"/>
                    <a:lumOff val="15000"/>
                  </a:schemeClr>
                </a:solidFill>
                <a:latin typeface="Roboto" pitchFamily="2" charset="0"/>
                <a:ea typeface="Roboto" pitchFamily="2" charset="0"/>
                <a:cs typeface="Roboto" pitchFamily="2" charset="0"/>
              </a:rPr>
              <a:t>Bahan Beracun &amp; </a:t>
            </a:r>
            <a:r>
              <a:rPr sz="1600" kern="1000" spc="-15" smtClean="0">
                <a:solidFill>
                  <a:schemeClr val="tx1">
                    <a:lumMod val="85000"/>
                    <a:lumOff val="15000"/>
                  </a:schemeClr>
                </a:solidFill>
                <a:latin typeface="Roboto" pitchFamily="2" charset="0"/>
                <a:ea typeface="Roboto" pitchFamily="2" charset="0"/>
                <a:cs typeface="Roboto" pitchFamily="2" charset="0"/>
              </a:rPr>
              <a:t>Korosif</a:t>
            </a:r>
            <a:endParaRPr sz="1600" kern="1000" spc="-15">
              <a:solidFill>
                <a:schemeClr val="tx1">
                  <a:lumMod val="85000"/>
                  <a:lumOff val="15000"/>
                </a:schemeClr>
              </a:solidFill>
              <a:latin typeface="Roboto" pitchFamily="2" charset="0"/>
              <a:ea typeface="Roboto" pitchFamily="2" charset="0"/>
              <a:cs typeface="Roboto" pitchFamily="2" charset="0"/>
            </a:endParaRPr>
          </a:p>
        </p:txBody>
      </p:sp>
      <p:sp>
        <p:nvSpPr>
          <p:cNvPr id="64" name="object 64"/>
          <p:cNvSpPr txBox="1"/>
          <p:nvPr/>
        </p:nvSpPr>
        <p:spPr>
          <a:xfrm>
            <a:off x="7108064" y="4778630"/>
            <a:ext cx="2762885" cy="283154"/>
          </a:xfrm>
          <a:prstGeom prst="rect">
            <a:avLst/>
          </a:prstGeom>
        </p:spPr>
        <p:txBody>
          <a:bodyPr vert="horz" wrap="square" lIns="0" tIns="0" rIns="0" bIns="0" rtlCol="0">
            <a:spAutoFit/>
          </a:bodyPr>
          <a:lstStyle/>
          <a:p>
            <a:pPr marR="44450">
              <a:lnSpc>
                <a:spcPct val="115000"/>
              </a:lnSpc>
              <a:tabLst>
                <a:tab pos="5462270" algn="l"/>
              </a:tabLst>
            </a:pPr>
            <a:r>
              <a:rPr sz="1600" kern="1000" spc="-15">
                <a:solidFill>
                  <a:schemeClr val="tx1">
                    <a:lumMod val="85000"/>
                    <a:lumOff val="15000"/>
                  </a:schemeClr>
                </a:solidFill>
                <a:latin typeface="Roboto" pitchFamily="2" charset="0"/>
                <a:ea typeface="Roboto" pitchFamily="2" charset="0"/>
                <a:cs typeface="Roboto" pitchFamily="2" charset="0"/>
              </a:rPr>
              <a:t>Media Pemadam </a:t>
            </a:r>
            <a:r>
              <a:rPr sz="1600" kern="1000" spc="-15" smtClean="0">
                <a:solidFill>
                  <a:schemeClr val="tx1">
                    <a:lumMod val="85000"/>
                    <a:lumOff val="15000"/>
                  </a:schemeClr>
                </a:solidFill>
                <a:latin typeface="Roboto" pitchFamily="2" charset="0"/>
                <a:ea typeface="Roboto" pitchFamily="2" charset="0"/>
                <a:cs typeface="Roboto" pitchFamily="2" charset="0"/>
              </a:rPr>
              <a:t>Kebakaran</a:t>
            </a:r>
            <a:endParaRPr sz="1600" kern="1000" spc="-15">
              <a:solidFill>
                <a:schemeClr val="tx1">
                  <a:lumMod val="85000"/>
                  <a:lumOff val="15000"/>
                </a:schemeClr>
              </a:solidFill>
              <a:latin typeface="Roboto" pitchFamily="2" charset="0"/>
              <a:ea typeface="Roboto" pitchFamily="2" charset="0"/>
              <a:cs typeface="Roboto" pitchFamily="2" charset="0"/>
            </a:endParaRPr>
          </a:p>
        </p:txBody>
      </p:sp>
      <p:sp>
        <p:nvSpPr>
          <p:cNvPr id="65" name="object 65"/>
          <p:cNvSpPr txBox="1"/>
          <p:nvPr/>
        </p:nvSpPr>
        <p:spPr>
          <a:xfrm>
            <a:off x="7108064" y="5569001"/>
            <a:ext cx="2287905" cy="283154"/>
          </a:xfrm>
          <a:prstGeom prst="rect">
            <a:avLst/>
          </a:prstGeom>
        </p:spPr>
        <p:txBody>
          <a:bodyPr vert="horz" wrap="square" lIns="0" tIns="0" rIns="0" bIns="0" rtlCol="0">
            <a:spAutoFit/>
          </a:bodyPr>
          <a:lstStyle/>
          <a:p>
            <a:pPr marR="44450">
              <a:lnSpc>
                <a:spcPct val="115000"/>
              </a:lnSpc>
              <a:tabLst>
                <a:tab pos="5462270" algn="l"/>
              </a:tabLst>
            </a:pPr>
            <a:r>
              <a:rPr sz="1600" kern="1000" spc="-15">
                <a:solidFill>
                  <a:schemeClr val="tx1">
                    <a:lumMod val="85000"/>
                    <a:lumOff val="15000"/>
                  </a:schemeClr>
                </a:solidFill>
                <a:latin typeface="Roboto" pitchFamily="2" charset="0"/>
                <a:ea typeface="Roboto" pitchFamily="2" charset="0"/>
                <a:cs typeface="Roboto" pitchFamily="2" charset="0"/>
              </a:rPr>
              <a:t>Bahan Mudah </a:t>
            </a:r>
            <a:r>
              <a:rPr sz="1600" kern="1000" spc="-15" smtClean="0">
                <a:solidFill>
                  <a:schemeClr val="tx1">
                    <a:lumMod val="85000"/>
                    <a:lumOff val="15000"/>
                  </a:schemeClr>
                </a:solidFill>
                <a:latin typeface="Roboto" pitchFamily="2" charset="0"/>
                <a:ea typeface="Roboto" pitchFamily="2" charset="0"/>
                <a:cs typeface="Roboto" pitchFamily="2" charset="0"/>
              </a:rPr>
              <a:t>Menyala</a:t>
            </a:r>
            <a:endParaRPr sz="1600" kern="1000" spc="-15">
              <a:solidFill>
                <a:schemeClr val="tx1">
                  <a:lumMod val="85000"/>
                  <a:lumOff val="15000"/>
                </a:schemeClr>
              </a:solidFill>
              <a:latin typeface="Roboto" pitchFamily="2" charset="0"/>
              <a:ea typeface="Roboto" pitchFamily="2" charset="0"/>
              <a:cs typeface="Roboto" pitchFamily="2" charset="0"/>
            </a:endParaRPr>
          </a:p>
        </p:txBody>
      </p:sp>
      <p:sp>
        <p:nvSpPr>
          <p:cNvPr id="67" name="object 67"/>
          <p:cNvSpPr/>
          <p:nvPr/>
        </p:nvSpPr>
        <p:spPr>
          <a:xfrm>
            <a:off x="1072896" y="3675888"/>
            <a:ext cx="2816352" cy="2487168"/>
          </a:xfrm>
          <a:prstGeom prst="rect">
            <a:avLst/>
          </a:prstGeom>
          <a:blipFill>
            <a:blip r:embed="rId3" cstate="print"/>
            <a:stretch>
              <a:fillRect/>
            </a:stretch>
          </a:blipFill>
        </p:spPr>
        <p:txBody>
          <a:bodyPr wrap="square" lIns="0" tIns="0" rIns="0" bIns="0" rtlCol="0"/>
          <a:lstStyle/>
          <a:p>
            <a:endParaRPr/>
          </a:p>
        </p:txBody>
      </p:sp>
      <p:sp>
        <p:nvSpPr>
          <p:cNvPr id="69" name="object 69"/>
          <p:cNvSpPr/>
          <p:nvPr/>
        </p:nvSpPr>
        <p:spPr>
          <a:xfrm>
            <a:off x="655319" y="6261100"/>
            <a:ext cx="10888980" cy="0"/>
          </a:xfrm>
          <a:custGeom>
            <a:avLst/>
            <a:gdLst/>
            <a:ahLst/>
            <a:cxnLst/>
            <a:rect l="l" t="t" r="r" b="b"/>
            <a:pathLst>
              <a:path w="10888980">
                <a:moveTo>
                  <a:pt x="0" y="0"/>
                </a:moveTo>
                <a:lnTo>
                  <a:pt x="10888980" y="0"/>
                </a:lnTo>
              </a:path>
            </a:pathLst>
          </a:custGeom>
          <a:ln w="6102">
            <a:solidFill>
              <a:srgbClr val="000000">
                <a:alpha val="12157"/>
              </a:srgbClr>
            </a:solidFill>
          </a:ln>
        </p:spPr>
        <p:txBody>
          <a:bodyPr wrap="square" lIns="0" tIns="0" rIns="0" bIns="0" rtlCol="0"/>
          <a:lstStyle/>
          <a:p>
            <a:endParaRPr/>
          </a:p>
        </p:txBody>
      </p:sp>
      <p:sp>
        <p:nvSpPr>
          <p:cNvPr id="71" name="object 9"/>
          <p:cNvSpPr txBox="1"/>
          <p:nvPr/>
        </p:nvSpPr>
        <p:spPr>
          <a:xfrm>
            <a:off x="1287210" y="6279527"/>
            <a:ext cx="5573854"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dirty="0" err="1" smtClean="0">
                <a:solidFill>
                  <a:schemeClr val="tx1">
                    <a:lumMod val="85000"/>
                    <a:lumOff val="15000"/>
                  </a:schemeClr>
                </a:solidFill>
                <a:latin typeface="Roboto" pitchFamily="2" charset="0"/>
                <a:ea typeface="Roboto" pitchFamily="2" charset="0"/>
                <a:cs typeface="Roboto" pitchFamily="2" charset="0"/>
              </a:rPr>
              <a:t>Sumber</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smtClean="0">
                <a:solidFill>
                  <a:schemeClr val="tx1">
                    <a:lumMod val="85000"/>
                    <a:lumOff val="15000"/>
                  </a:schemeClr>
                </a:solidFill>
                <a:latin typeface="Roboto" pitchFamily="2" charset="0"/>
                <a:ea typeface="Roboto" pitchFamily="2" charset="0"/>
                <a:cs typeface="Roboto" pitchFamily="2" charset="0"/>
              </a:rPr>
              <a:t>: </a:t>
            </a:r>
            <a:r>
              <a:rPr lang="id-ID" sz="1400" kern="1000" smtClean="0">
                <a:solidFill>
                  <a:schemeClr val="tx1">
                    <a:lumMod val="85000"/>
                    <a:lumOff val="15000"/>
                  </a:schemeClr>
                </a:solidFill>
                <a:latin typeface="Roboto" pitchFamily="2" charset="0"/>
                <a:ea typeface="Roboto" pitchFamily="2" charset="0"/>
                <a:cs typeface="Roboto" pitchFamily="2" charset="0"/>
              </a:rPr>
              <a:t>ANSI (</a:t>
            </a:r>
            <a:r>
              <a:rPr lang="id-ID" sz="1400" i="1" kern="1000" smtClean="0">
                <a:solidFill>
                  <a:schemeClr val="tx1">
                    <a:lumMod val="85000"/>
                    <a:lumOff val="15000"/>
                  </a:schemeClr>
                </a:solidFill>
                <a:latin typeface="Roboto" pitchFamily="2" charset="0"/>
                <a:ea typeface="Roboto" pitchFamily="2" charset="0"/>
                <a:cs typeface="Roboto" pitchFamily="2" charset="0"/>
              </a:rPr>
              <a:t>American National Standards Intitute</a:t>
            </a:r>
            <a:r>
              <a:rPr lang="id-ID" sz="1400" kern="1000" smtClean="0">
                <a:solidFill>
                  <a:schemeClr val="tx1">
                    <a:lumMod val="85000"/>
                    <a:lumOff val="15000"/>
                  </a:schemeClr>
                </a:solidFill>
                <a:latin typeface="Roboto" pitchFamily="2" charset="0"/>
                <a:ea typeface="Roboto" pitchFamily="2" charset="0"/>
                <a:cs typeface="Roboto" pitchFamily="2" charset="0"/>
              </a:rPr>
              <a:t>) Amerika</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dirty="0"/>
          </a:p>
        </p:txBody>
      </p:sp>
      <p:sp>
        <p:nvSpPr>
          <p:cNvPr id="3" name="object 3"/>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dirty="0" smtClean="0">
                <a:solidFill>
                  <a:schemeClr val="bg1"/>
                </a:solidFill>
                <a:latin typeface="Roboto" pitchFamily="2" charset="0"/>
                <a:ea typeface="Roboto" pitchFamily="2" charset="0"/>
                <a:cs typeface="Roboto" pitchFamily="2" charset="0"/>
              </a:rPr>
              <a:t>Lambang K3</a:t>
            </a:r>
            <a:endParaRPr lang="id-ID" sz="3400" dirty="0">
              <a:solidFill>
                <a:schemeClr val="bg1"/>
              </a:solidFill>
              <a:latin typeface="Roboto" pitchFamily="2" charset="0"/>
              <a:ea typeface="Roboto" pitchFamily="2" charset="0"/>
              <a:cs typeface="Roboto" pitchFamily="2" charset="0"/>
            </a:endParaRPr>
          </a:p>
        </p:txBody>
      </p:sp>
      <p:sp>
        <p:nvSpPr>
          <p:cNvPr id="4" name="object 4"/>
          <p:cNvSpPr txBox="1"/>
          <p:nvPr/>
        </p:nvSpPr>
        <p:spPr>
          <a:xfrm>
            <a:off x="4317619" y="1295400"/>
            <a:ext cx="6878955" cy="4924425"/>
          </a:xfrm>
          <a:prstGeom prst="rect">
            <a:avLst/>
          </a:prstGeom>
        </p:spPr>
        <p:txBody>
          <a:bodyPr vert="horz" wrap="square" lIns="0" tIns="0" rIns="0" bIns="0" rtlCol="0">
            <a:spAutoFit/>
          </a:bodyPr>
          <a:lstStyle/>
          <a:p>
            <a:pPr>
              <a:lnSpc>
                <a:spcPct val="100000"/>
              </a:lnSpc>
            </a:pPr>
            <a:r>
              <a:rPr sz="2400" b="1" kern="0" spc="20" err="1" smtClean="0">
                <a:solidFill>
                  <a:srgbClr val="2962FF"/>
                </a:solidFill>
                <a:latin typeface="Roboto" pitchFamily="2" charset="0"/>
                <a:ea typeface="Roboto" pitchFamily="2" charset="0"/>
                <a:cs typeface="Roboto" pitchFamily="2" charset="0"/>
              </a:rPr>
              <a:t>A</a:t>
            </a:r>
            <a:r>
              <a:rPr sz="2400" b="1" kern="0" spc="165" err="1" smtClean="0">
                <a:solidFill>
                  <a:srgbClr val="2962FF"/>
                </a:solidFill>
                <a:latin typeface="Roboto" pitchFamily="2" charset="0"/>
                <a:ea typeface="Roboto" pitchFamily="2" charset="0"/>
                <a:cs typeface="Roboto" pitchFamily="2" charset="0"/>
              </a:rPr>
              <a:t>r</a:t>
            </a:r>
            <a:r>
              <a:rPr sz="2400" b="1" kern="0" spc="50" err="1" smtClean="0">
                <a:solidFill>
                  <a:srgbClr val="2962FF"/>
                </a:solidFill>
                <a:latin typeface="Roboto" pitchFamily="2" charset="0"/>
                <a:ea typeface="Roboto" pitchFamily="2" charset="0"/>
                <a:cs typeface="Roboto" pitchFamily="2" charset="0"/>
              </a:rPr>
              <a:t>t</a:t>
            </a:r>
            <a:r>
              <a:rPr sz="2400" b="1" kern="0" err="1" smtClean="0">
                <a:solidFill>
                  <a:srgbClr val="2962FF"/>
                </a:solidFill>
                <a:latin typeface="Roboto" pitchFamily="2" charset="0"/>
                <a:ea typeface="Roboto" pitchFamily="2" charset="0"/>
                <a:cs typeface="Roboto" pitchFamily="2" charset="0"/>
              </a:rPr>
              <a:t>i</a:t>
            </a:r>
            <a:r>
              <a:rPr sz="2400" b="1" kern="0" spc="-145" smtClean="0">
                <a:solidFill>
                  <a:srgbClr val="2962FF"/>
                </a:solidFill>
                <a:latin typeface="Roboto" pitchFamily="2" charset="0"/>
                <a:ea typeface="Roboto" pitchFamily="2" charset="0"/>
                <a:cs typeface="Roboto" pitchFamily="2" charset="0"/>
              </a:rPr>
              <a:t> </a:t>
            </a:r>
            <a:r>
              <a:rPr sz="2400" b="1" kern="0" spc="40" smtClean="0">
                <a:solidFill>
                  <a:srgbClr val="2962FF"/>
                </a:solidFill>
                <a:latin typeface="Roboto" pitchFamily="2" charset="0"/>
                <a:ea typeface="Roboto" pitchFamily="2" charset="0"/>
                <a:cs typeface="Roboto" pitchFamily="2" charset="0"/>
              </a:rPr>
              <a:t>(</a:t>
            </a:r>
            <a:r>
              <a:rPr sz="2400" b="1" kern="0" spc="60" err="1" smtClean="0">
                <a:solidFill>
                  <a:srgbClr val="2962FF"/>
                </a:solidFill>
                <a:latin typeface="Roboto" pitchFamily="2" charset="0"/>
                <a:ea typeface="Roboto" pitchFamily="2" charset="0"/>
                <a:cs typeface="Roboto" pitchFamily="2" charset="0"/>
              </a:rPr>
              <a:t>M</a:t>
            </a:r>
            <a:r>
              <a:rPr sz="2400" b="1" kern="0" spc="10" err="1" smtClean="0">
                <a:solidFill>
                  <a:srgbClr val="2962FF"/>
                </a:solidFill>
                <a:latin typeface="Roboto" pitchFamily="2" charset="0"/>
                <a:ea typeface="Roboto" pitchFamily="2" charset="0"/>
                <a:cs typeface="Roboto" pitchFamily="2" charset="0"/>
              </a:rPr>
              <a:t>a</a:t>
            </a:r>
            <a:r>
              <a:rPr sz="2400" b="1" kern="0" spc="-10" err="1" smtClean="0">
                <a:solidFill>
                  <a:srgbClr val="2962FF"/>
                </a:solidFill>
                <a:latin typeface="Roboto" pitchFamily="2" charset="0"/>
                <a:ea typeface="Roboto" pitchFamily="2" charset="0"/>
                <a:cs typeface="Roboto" pitchFamily="2" charset="0"/>
              </a:rPr>
              <a:t>k</a:t>
            </a:r>
            <a:r>
              <a:rPr sz="2400" b="1" kern="0" spc="5" err="1" smtClean="0">
                <a:solidFill>
                  <a:srgbClr val="2962FF"/>
                </a:solidFill>
                <a:latin typeface="Roboto" pitchFamily="2" charset="0"/>
                <a:ea typeface="Roboto" pitchFamily="2" charset="0"/>
                <a:cs typeface="Roboto" pitchFamily="2" charset="0"/>
              </a:rPr>
              <a:t>n</a:t>
            </a:r>
            <a:r>
              <a:rPr sz="2400" b="1" kern="0" spc="10" err="1" smtClean="0">
                <a:solidFill>
                  <a:srgbClr val="2962FF"/>
                </a:solidFill>
                <a:latin typeface="Roboto" pitchFamily="2" charset="0"/>
                <a:ea typeface="Roboto" pitchFamily="2" charset="0"/>
                <a:cs typeface="Roboto" pitchFamily="2" charset="0"/>
              </a:rPr>
              <a:t>a</a:t>
            </a:r>
            <a:r>
              <a:rPr sz="2400" b="1" kern="0" smtClean="0">
                <a:solidFill>
                  <a:srgbClr val="2962FF"/>
                </a:solidFill>
                <a:latin typeface="Roboto" pitchFamily="2" charset="0"/>
                <a:ea typeface="Roboto" pitchFamily="2" charset="0"/>
                <a:cs typeface="Roboto" pitchFamily="2" charset="0"/>
              </a:rPr>
              <a:t>)</a:t>
            </a:r>
            <a:r>
              <a:rPr sz="2400" b="1" kern="0" spc="-135" smtClean="0">
                <a:solidFill>
                  <a:srgbClr val="2962FF"/>
                </a:solidFill>
                <a:latin typeface="Roboto" pitchFamily="2" charset="0"/>
                <a:ea typeface="Roboto" pitchFamily="2" charset="0"/>
                <a:cs typeface="Roboto" pitchFamily="2" charset="0"/>
              </a:rPr>
              <a:t> </a:t>
            </a:r>
            <a:r>
              <a:rPr sz="2400" b="1" kern="0" spc="-320" err="1" smtClean="0">
                <a:solidFill>
                  <a:srgbClr val="2962FF"/>
                </a:solidFill>
                <a:latin typeface="Roboto" pitchFamily="2" charset="0"/>
                <a:ea typeface="Roboto" pitchFamily="2" charset="0"/>
                <a:cs typeface="Roboto" pitchFamily="2" charset="0"/>
              </a:rPr>
              <a:t>T</a:t>
            </a:r>
            <a:r>
              <a:rPr sz="2400" b="1" kern="0" spc="55" err="1" smtClean="0">
                <a:solidFill>
                  <a:srgbClr val="2962FF"/>
                </a:solidFill>
                <a:latin typeface="Roboto" pitchFamily="2" charset="0"/>
                <a:ea typeface="Roboto" pitchFamily="2" charset="0"/>
                <a:cs typeface="Roboto" pitchFamily="2" charset="0"/>
              </a:rPr>
              <a:t>a</a:t>
            </a:r>
            <a:r>
              <a:rPr sz="2400" b="1" kern="0" spc="5" err="1" smtClean="0">
                <a:solidFill>
                  <a:srgbClr val="2962FF"/>
                </a:solidFill>
                <a:latin typeface="Roboto" pitchFamily="2" charset="0"/>
                <a:ea typeface="Roboto" pitchFamily="2" charset="0"/>
                <a:cs typeface="Roboto" pitchFamily="2" charset="0"/>
              </a:rPr>
              <a:t>n</a:t>
            </a:r>
            <a:r>
              <a:rPr sz="2400" b="1" kern="0" spc="-5" err="1" smtClean="0">
                <a:solidFill>
                  <a:srgbClr val="2962FF"/>
                </a:solidFill>
                <a:latin typeface="Roboto" pitchFamily="2" charset="0"/>
                <a:ea typeface="Roboto" pitchFamily="2" charset="0"/>
                <a:cs typeface="Roboto" pitchFamily="2" charset="0"/>
              </a:rPr>
              <a:t>d</a:t>
            </a:r>
            <a:r>
              <a:rPr sz="2400" b="1" kern="0" err="1" smtClean="0">
                <a:solidFill>
                  <a:srgbClr val="2962FF"/>
                </a:solidFill>
                <a:latin typeface="Roboto" pitchFamily="2" charset="0"/>
                <a:ea typeface="Roboto" pitchFamily="2" charset="0"/>
                <a:cs typeface="Roboto" pitchFamily="2" charset="0"/>
              </a:rPr>
              <a:t>a</a:t>
            </a:r>
            <a:r>
              <a:rPr sz="2400" b="1" kern="0" spc="-120" smtClean="0">
                <a:solidFill>
                  <a:srgbClr val="2962FF"/>
                </a:solidFill>
                <a:latin typeface="Roboto" pitchFamily="2" charset="0"/>
                <a:ea typeface="Roboto" pitchFamily="2" charset="0"/>
                <a:cs typeface="Roboto" pitchFamily="2" charset="0"/>
              </a:rPr>
              <a:t> </a:t>
            </a:r>
            <a:r>
              <a:rPr sz="2400" b="1" kern="0" spc="-60" err="1" smtClean="0">
                <a:solidFill>
                  <a:srgbClr val="2962FF"/>
                </a:solidFill>
                <a:latin typeface="Roboto" pitchFamily="2" charset="0"/>
                <a:ea typeface="Roboto" pitchFamily="2" charset="0"/>
                <a:cs typeface="Roboto" pitchFamily="2" charset="0"/>
              </a:rPr>
              <a:t>P</a:t>
            </a:r>
            <a:r>
              <a:rPr sz="2400" b="1" kern="0" spc="55" err="1" smtClean="0">
                <a:solidFill>
                  <a:srgbClr val="2962FF"/>
                </a:solidFill>
                <a:latin typeface="Roboto" pitchFamily="2" charset="0"/>
                <a:ea typeface="Roboto" pitchFamily="2" charset="0"/>
                <a:cs typeface="Roboto" pitchFamily="2" charset="0"/>
              </a:rPr>
              <a:t>a</a:t>
            </a:r>
            <a:r>
              <a:rPr sz="2400" b="1" kern="0" spc="-15" err="1" smtClean="0">
                <a:solidFill>
                  <a:srgbClr val="2962FF"/>
                </a:solidFill>
                <a:latin typeface="Roboto" pitchFamily="2" charset="0"/>
                <a:ea typeface="Roboto" pitchFamily="2" charset="0"/>
                <a:cs typeface="Roboto" pitchFamily="2" charset="0"/>
              </a:rPr>
              <a:t>l</a:t>
            </a:r>
            <a:r>
              <a:rPr sz="2400" b="1" kern="0" spc="10" err="1" smtClean="0">
                <a:solidFill>
                  <a:srgbClr val="2962FF"/>
                </a:solidFill>
                <a:latin typeface="Roboto" pitchFamily="2" charset="0"/>
                <a:ea typeface="Roboto" pitchFamily="2" charset="0"/>
                <a:cs typeface="Roboto" pitchFamily="2" charset="0"/>
              </a:rPr>
              <a:t>a</a:t>
            </a:r>
            <a:r>
              <a:rPr sz="2400" b="1" kern="0" spc="5" err="1" smtClean="0">
                <a:solidFill>
                  <a:srgbClr val="2962FF"/>
                </a:solidFill>
                <a:latin typeface="Roboto" pitchFamily="2" charset="0"/>
                <a:ea typeface="Roboto" pitchFamily="2" charset="0"/>
                <a:cs typeface="Roboto" pitchFamily="2" charset="0"/>
              </a:rPr>
              <a:t>n</a:t>
            </a:r>
            <a:r>
              <a:rPr sz="2400" b="1" kern="0" err="1" smtClean="0">
                <a:solidFill>
                  <a:srgbClr val="2962FF"/>
                </a:solidFill>
                <a:latin typeface="Roboto" pitchFamily="2" charset="0"/>
                <a:ea typeface="Roboto" pitchFamily="2" charset="0"/>
                <a:cs typeface="Roboto" pitchFamily="2" charset="0"/>
              </a:rPr>
              <a:t>g</a:t>
            </a:r>
            <a:endParaRPr sz="2400" b="1" kern="0" smtClean="0">
              <a:solidFill>
                <a:srgbClr val="2962FF"/>
              </a:solidFill>
              <a:latin typeface="Roboto" pitchFamily="2" charset="0"/>
              <a:ea typeface="Roboto" pitchFamily="2" charset="0"/>
              <a:cs typeface="Roboto" pitchFamily="2" charset="0"/>
            </a:endParaRPr>
          </a:p>
          <a:p>
            <a:pPr>
              <a:lnSpc>
                <a:spcPct val="100000"/>
              </a:lnSpc>
            </a:pPr>
            <a:r>
              <a:rPr sz="2000" b="0" kern="500" spc="-15" err="1" smtClean="0">
                <a:solidFill>
                  <a:schemeClr val="tx1">
                    <a:lumMod val="85000"/>
                    <a:lumOff val="15000"/>
                  </a:schemeClr>
                </a:solidFill>
                <a:latin typeface="Roboto Medium" pitchFamily="2" charset="0"/>
                <a:ea typeface="Roboto Medium" pitchFamily="2" charset="0"/>
                <a:cs typeface="Roboto Medium" pitchFamily="2" charset="0"/>
              </a:rPr>
              <a:t>Be</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b</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a</a:t>
            </a:r>
            <a:r>
              <a:rPr sz="2000" b="0" kern="500" err="1" smtClean="0">
                <a:solidFill>
                  <a:schemeClr val="tx1">
                    <a:lumMod val="85000"/>
                    <a:lumOff val="15000"/>
                  </a:schemeClr>
                </a:solidFill>
                <a:latin typeface="Roboto Medium" pitchFamily="2" charset="0"/>
                <a:ea typeface="Roboto Medium" pitchFamily="2" charset="0"/>
                <a:cs typeface="Roboto Medium" pitchFamily="2" charset="0"/>
              </a:rPr>
              <a:t>s</a:t>
            </a:r>
            <a:r>
              <a:rPr sz="2000" b="0" kern="500" spc="45" smtClean="0">
                <a:solidFill>
                  <a:schemeClr val="tx1">
                    <a:lumMod val="85000"/>
                    <a:lumOff val="15000"/>
                  </a:schemeClr>
                </a:solidFill>
                <a:latin typeface="Roboto Medium" pitchFamily="2" charset="0"/>
                <a:ea typeface="Roboto Medium" pitchFamily="2" charset="0"/>
                <a:cs typeface="Roboto Medium" pitchFamily="2" charset="0"/>
              </a:rPr>
              <a:t> </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d</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a</a:t>
            </a:r>
            <a:r>
              <a:rPr sz="2000" b="0" kern="500" spc="20" err="1" smtClean="0">
                <a:solidFill>
                  <a:schemeClr val="tx1">
                    <a:lumMod val="85000"/>
                    <a:lumOff val="15000"/>
                  </a:schemeClr>
                </a:solidFill>
                <a:latin typeface="Roboto Medium" pitchFamily="2" charset="0"/>
                <a:ea typeface="Roboto Medium" pitchFamily="2" charset="0"/>
                <a:cs typeface="Roboto Medium" pitchFamily="2" charset="0"/>
              </a:rPr>
              <a:t>r</a:t>
            </a:r>
            <a:r>
              <a:rPr sz="2000" b="0" kern="500" err="1" smtClean="0">
                <a:solidFill>
                  <a:schemeClr val="tx1">
                    <a:lumMod val="85000"/>
                    <a:lumOff val="15000"/>
                  </a:schemeClr>
                </a:solidFill>
                <a:latin typeface="Roboto Medium" pitchFamily="2" charset="0"/>
                <a:ea typeface="Roboto Medium" pitchFamily="2" charset="0"/>
                <a:cs typeface="Roboto Medium" pitchFamily="2" charset="0"/>
              </a:rPr>
              <a:t>i</a:t>
            </a:r>
            <a:r>
              <a:rPr sz="2000" b="0" kern="500" spc="-45" smtClean="0">
                <a:solidFill>
                  <a:schemeClr val="tx1">
                    <a:lumMod val="85000"/>
                    <a:lumOff val="15000"/>
                  </a:schemeClr>
                </a:solidFill>
                <a:latin typeface="Roboto Medium" pitchFamily="2" charset="0"/>
                <a:ea typeface="Roboto Medium" pitchFamily="2" charset="0"/>
                <a:cs typeface="Roboto Medium" pitchFamily="2" charset="0"/>
              </a:rPr>
              <a:t> </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k</a:t>
            </a:r>
            <a:r>
              <a:rPr sz="2000" b="0" kern="500" spc="-15" err="1" smtClean="0">
                <a:solidFill>
                  <a:schemeClr val="tx1">
                    <a:lumMod val="85000"/>
                    <a:lumOff val="15000"/>
                  </a:schemeClr>
                </a:solidFill>
                <a:latin typeface="Roboto Medium" pitchFamily="2" charset="0"/>
                <a:ea typeface="Roboto Medium" pitchFamily="2" charset="0"/>
                <a:cs typeface="Roboto Medium" pitchFamily="2" charset="0"/>
              </a:rPr>
              <a:t>e</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c</a:t>
            </a:r>
            <a:r>
              <a:rPr sz="2000" b="0" kern="500" spc="-15" err="1" smtClean="0">
                <a:solidFill>
                  <a:schemeClr val="tx1">
                    <a:lumMod val="85000"/>
                    <a:lumOff val="15000"/>
                  </a:schemeClr>
                </a:solidFill>
                <a:latin typeface="Roboto Medium" pitchFamily="2" charset="0"/>
                <a:ea typeface="Roboto Medium" pitchFamily="2" charset="0"/>
                <a:cs typeface="Roboto Medium" pitchFamily="2" charset="0"/>
              </a:rPr>
              <a:t>e</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l</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a</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k</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aa</a:t>
            </a:r>
            <a:r>
              <a:rPr sz="2000" b="0" kern="500" err="1" smtClean="0">
                <a:solidFill>
                  <a:schemeClr val="tx1">
                    <a:lumMod val="85000"/>
                    <a:lumOff val="15000"/>
                  </a:schemeClr>
                </a:solidFill>
                <a:latin typeface="Roboto Medium" pitchFamily="2" charset="0"/>
                <a:ea typeface="Roboto Medium" pitchFamily="2" charset="0"/>
                <a:cs typeface="Roboto Medium" pitchFamily="2" charset="0"/>
              </a:rPr>
              <a:t>n</a:t>
            </a:r>
            <a:r>
              <a:rPr sz="2000" b="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d</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a</a:t>
            </a:r>
            <a:r>
              <a:rPr sz="2000" b="0" kern="500" err="1" smtClean="0">
                <a:solidFill>
                  <a:schemeClr val="tx1">
                    <a:lumMod val="85000"/>
                    <a:lumOff val="15000"/>
                  </a:schemeClr>
                </a:solidFill>
                <a:latin typeface="Roboto Medium" pitchFamily="2" charset="0"/>
                <a:ea typeface="Roboto Medium" pitchFamily="2" charset="0"/>
                <a:cs typeface="Roboto Medium" pitchFamily="2" charset="0"/>
              </a:rPr>
              <a:t>n</a:t>
            </a:r>
            <a:r>
              <a:rPr sz="2000" b="0" kern="500" spc="-20" smtClean="0">
                <a:solidFill>
                  <a:schemeClr val="tx1">
                    <a:lumMod val="85000"/>
                    <a:lumOff val="15000"/>
                  </a:schemeClr>
                </a:solidFill>
                <a:latin typeface="Roboto Medium" pitchFamily="2" charset="0"/>
                <a:ea typeface="Roboto Medium" pitchFamily="2" charset="0"/>
                <a:cs typeface="Roboto Medium" pitchFamily="2" charset="0"/>
              </a:rPr>
              <a:t> </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p</a:t>
            </a:r>
            <a:r>
              <a:rPr sz="2000" b="0" kern="500" spc="-15" err="1" smtClean="0">
                <a:solidFill>
                  <a:schemeClr val="tx1">
                    <a:lumMod val="85000"/>
                    <a:lumOff val="15000"/>
                  </a:schemeClr>
                </a:solidFill>
                <a:latin typeface="Roboto Medium" pitchFamily="2" charset="0"/>
                <a:ea typeface="Roboto Medium" pitchFamily="2" charset="0"/>
                <a:cs typeface="Roboto Medium" pitchFamily="2" charset="0"/>
              </a:rPr>
              <a:t>e</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n</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ya</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k</a:t>
            </a:r>
            <a:r>
              <a:rPr sz="2000" b="0" kern="500" spc="-15" err="1" smtClean="0">
                <a:solidFill>
                  <a:schemeClr val="tx1">
                    <a:lumMod val="85000"/>
                    <a:lumOff val="15000"/>
                  </a:schemeClr>
                </a:solidFill>
                <a:latin typeface="Roboto Medium" pitchFamily="2" charset="0"/>
                <a:ea typeface="Roboto Medium" pitchFamily="2" charset="0"/>
                <a:cs typeface="Roboto Medium" pitchFamily="2" charset="0"/>
              </a:rPr>
              <a:t>i</a:t>
            </a:r>
            <a:r>
              <a:rPr sz="2000" b="0" kern="500" err="1" smtClean="0">
                <a:solidFill>
                  <a:schemeClr val="tx1">
                    <a:lumMod val="85000"/>
                    <a:lumOff val="15000"/>
                  </a:schemeClr>
                </a:solidFill>
                <a:latin typeface="Roboto Medium" pitchFamily="2" charset="0"/>
                <a:ea typeface="Roboto Medium" pitchFamily="2" charset="0"/>
                <a:cs typeface="Roboto Medium" pitchFamily="2" charset="0"/>
              </a:rPr>
              <a:t>t</a:t>
            </a:r>
            <a:r>
              <a:rPr sz="2000" b="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a</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k</a:t>
            </a:r>
            <a:r>
              <a:rPr sz="2000" b="0" kern="500" spc="-15" err="1" smtClean="0">
                <a:solidFill>
                  <a:schemeClr val="tx1">
                    <a:lumMod val="85000"/>
                    <a:lumOff val="15000"/>
                  </a:schemeClr>
                </a:solidFill>
                <a:latin typeface="Roboto Medium" pitchFamily="2" charset="0"/>
                <a:ea typeface="Roboto Medium" pitchFamily="2" charset="0"/>
                <a:cs typeface="Roboto Medium" pitchFamily="2" charset="0"/>
              </a:rPr>
              <a:t>i</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b</a:t>
            </a:r>
            <a:r>
              <a:rPr sz="2000" b="0" kern="500" spc="5" err="1" smtClean="0">
                <a:solidFill>
                  <a:schemeClr val="tx1">
                    <a:lumMod val="85000"/>
                    <a:lumOff val="15000"/>
                  </a:schemeClr>
                </a:solidFill>
                <a:latin typeface="Roboto Medium" pitchFamily="2" charset="0"/>
                <a:ea typeface="Roboto Medium" pitchFamily="2" charset="0"/>
                <a:cs typeface="Roboto Medium" pitchFamily="2" charset="0"/>
              </a:rPr>
              <a:t>a</a:t>
            </a:r>
            <a:r>
              <a:rPr sz="2000" b="0" kern="500" err="1" smtClean="0">
                <a:solidFill>
                  <a:schemeClr val="tx1">
                    <a:lumMod val="85000"/>
                    <a:lumOff val="15000"/>
                  </a:schemeClr>
                </a:solidFill>
                <a:latin typeface="Roboto Medium" pitchFamily="2" charset="0"/>
                <a:ea typeface="Roboto Medium" pitchFamily="2" charset="0"/>
                <a:cs typeface="Roboto Medium" pitchFamily="2" charset="0"/>
              </a:rPr>
              <a:t>t</a:t>
            </a:r>
            <a:r>
              <a:rPr sz="2000" b="0" kern="500" spc="-30" smtClean="0">
                <a:solidFill>
                  <a:schemeClr val="tx1">
                    <a:lumMod val="85000"/>
                    <a:lumOff val="15000"/>
                  </a:schemeClr>
                </a:solidFill>
                <a:latin typeface="Roboto Medium" pitchFamily="2" charset="0"/>
                <a:ea typeface="Roboto Medium" pitchFamily="2" charset="0"/>
                <a:cs typeface="Roboto Medium" pitchFamily="2" charset="0"/>
              </a:rPr>
              <a:t> </a:t>
            </a:r>
            <a:r>
              <a:rPr sz="2000" b="0" kern="500" spc="-10" err="1" smtClean="0">
                <a:solidFill>
                  <a:schemeClr val="tx1">
                    <a:lumMod val="85000"/>
                    <a:lumOff val="15000"/>
                  </a:schemeClr>
                </a:solidFill>
                <a:latin typeface="Roboto Medium" pitchFamily="2" charset="0"/>
                <a:ea typeface="Roboto Medium" pitchFamily="2" charset="0"/>
                <a:cs typeface="Roboto Medium" pitchFamily="2" charset="0"/>
              </a:rPr>
              <a:t>k</a:t>
            </a:r>
            <a:r>
              <a:rPr sz="2000" b="0" kern="500" spc="-15" err="1" smtClean="0">
                <a:solidFill>
                  <a:schemeClr val="tx1">
                    <a:lumMod val="85000"/>
                    <a:lumOff val="15000"/>
                  </a:schemeClr>
                </a:solidFill>
                <a:latin typeface="Roboto Medium" pitchFamily="2" charset="0"/>
                <a:ea typeface="Roboto Medium" pitchFamily="2" charset="0"/>
                <a:cs typeface="Roboto Medium" pitchFamily="2" charset="0"/>
              </a:rPr>
              <a:t>e</a:t>
            </a:r>
            <a:r>
              <a:rPr sz="2000" b="0" kern="500" spc="20" err="1" smtClean="0">
                <a:solidFill>
                  <a:schemeClr val="tx1">
                    <a:lumMod val="85000"/>
                    <a:lumOff val="15000"/>
                  </a:schemeClr>
                </a:solidFill>
                <a:latin typeface="Roboto Medium" pitchFamily="2" charset="0"/>
                <a:ea typeface="Roboto Medium" pitchFamily="2" charset="0"/>
                <a:cs typeface="Roboto Medium" pitchFamily="2" charset="0"/>
              </a:rPr>
              <a:t>r</a:t>
            </a:r>
            <a:r>
              <a:rPr sz="2000" b="0" kern="500" spc="-15" err="1" smtClean="0">
                <a:solidFill>
                  <a:schemeClr val="tx1">
                    <a:lumMod val="85000"/>
                    <a:lumOff val="15000"/>
                  </a:schemeClr>
                </a:solidFill>
                <a:latin typeface="Roboto Medium" pitchFamily="2" charset="0"/>
                <a:ea typeface="Roboto Medium" pitchFamily="2" charset="0"/>
                <a:cs typeface="Roboto Medium" pitchFamily="2" charset="0"/>
              </a:rPr>
              <a:t>j</a:t>
            </a:r>
            <a:r>
              <a:rPr sz="2000" b="0" kern="500" err="1" smtClean="0">
                <a:solidFill>
                  <a:schemeClr val="tx1">
                    <a:lumMod val="85000"/>
                    <a:lumOff val="15000"/>
                  </a:schemeClr>
                </a:solidFill>
                <a:latin typeface="Roboto Medium" pitchFamily="2" charset="0"/>
                <a:ea typeface="Roboto Medium" pitchFamily="2" charset="0"/>
                <a:cs typeface="Roboto Medium" pitchFamily="2" charset="0"/>
              </a:rPr>
              <a:t>a</a:t>
            </a:r>
            <a:r>
              <a:rPr sz="2000" b="0" kern="500" spc="20" smtClean="0">
                <a:solidFill>
                  <a:schemeClr val="tx1">
                    <a:lumMod val="85000"/>
                    <a:lumOff val="15000"/>
                  </a:schemeClr>
                </a:solidFill>
                <a:latin typeface="Roboto Medium" pitchFamily="2" charset="0"/>
                <a:ea typeface="Roboto Medium" pitchFamily="2" charset="0"/>
                <a:cs typeface="Roboto Medium" pitchFamily="2" charset="0"/>
              </a:rPr>
              <a:t> </a:t>
            </a:r>
            <a:r>
              <a:rPr sz="2000" b="0" kern="500" spc="-5" smtClean="0">
                <a:solidFill>
                  <a:schemeClr val="tx1">
                    <a:lumMod val="85000"/>
                    <a:lumOff val="15000"/>
                  </a:schemeClr>
                </a:solidFill>
                <a:latin typeface="Roboto Medium" pitchFamily="2" charset="0"/>
                <a:ea typeface="Roboto Medium" pitchFamily="2" charset="0"/>
                <a:cs typeface="Roboto Medium" pitchFamily="2" charset="0"/>
              </a:rPr>
              <a:t>(</a:t>
            </a:r>
            <a:r>
              <a:rPr sz="2000" b="0" kern="500" spc="-305" smtClean="0">
                <a:solidFill>
                  <a:schemeClr val="tx1">
                    <a:lumMod val="85000"/>
                    <a:lumOff val="15000"/>
                  </a:schemeClr>
                </a:solidFill>
                <a:latin typeface="Roboto Medium" pitchFamily="2" charset="0"/>
                <a:ea typeface="Roboto Medium" pitchFamily="2" charset="0"/>
                <a:cs typeface="Roboto Medium" pitchFamily="2" charset="0"/>
              </a:rPr>
              <a:t>P</a:t>
            </a:r>
            <a:r>
              <a:rPr sz="2000" b="0" kern="500" spc="-25" smtClean="0">
                <a:solidFill>
                  <a:schemeClr val="tx1">
                    <a:lumMod val="85000"/>
                    <a:lumOff val="15000"/>
                  </a:schemeClr>
                </a:solidFill>
                <a:latin typeface="Roboto Medium" pitchFamily="2" charset="0"/>
                <a:ea typeface="Roboto Medium" pitchFamily="2" charset="0"/>
                <a:cs typeface="Roboto Medium" pitchFamily="2" charset="0"/>
              </a:rPr>
              <a:t>A</a:t>
            </a:r>
            <a:r>
              <a:rPr sz="2000" b="0" kern="500" spc="-20" smtClean="0">
                <a:solidFill>
                  <a:schemeClr val="tx1">
                    <a:lumMod val="85000"/>
                    <a:lumOff val="15000"/>
                  </a:schemeClr>
                </a:solidFill>
                <a:latin typeface="Roboto Medium" pitchFamily="2" charset="0"/>
                <a:ea typeface="Roboto Medium" pitchFamily="2" charset="0"/>
                <a:cs typeface="Roboto Medium" pitchFamily="2" charset="0"/>
              </a:rPr>
              <a:t>K</a:t>
            </a:r>
            <a:r>
              <a:rPr sz="2000" b="0" kern="500" spc="-5" smtClean="0">
                <a:solidFill>
                  <a:schemeClr val="tx1">
                    <a:lumMod val="85000"/>
                    <a:lumOff val="15000"/>
                  </a:schemeClr>
                </a:solidFill>
                <a:latin typeface="Roboto Medium" pitchFamily="2" charset="0"/>
                <a:ea typeface="Roboto Medium" pitchFamily="2" charset="0"/>
                <a:cs typeface="Roboto Medium" pitchFamily="2" charset="0"/>
              </a:rPr>
              <a:t>)</a:t>
            </a:r>
          </a:p>
          <a:p>
            <a:pPr>
              <a:spcBef>
                <a:spcPts val="2400"/>
              </a:spcBef>
            </a:pPr>
            <a:r>
              <a:rPr sz="2400" b="1" kern="0" spc="20" err="1" smtClean="0">
                <a:solidFill>
                  <a:srgbClr val="2962FF"/>
                </a:solidFill>
                <a:latin typeface="Roboto" pitchFamily="2" charset="0"/>
                <a:ea typeface="Roboto" pitchFamily="2" charset="0"/>
                <a:cs typeface="Roboto" pitchFamily="2" charset="0"/>
              </a:rPr>
              <a:t>Arti</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Makna</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Roda</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Gigi</a:t>
            </a:r>
            <a:endParaRPr sz="2400" b="1" kern="0" spc="20" smtClean="0">
              <a:solidFill>
                <a:srgbClr val="2962FF"/>
              </a:solidFill>
              <a:latin typeface="Roboto" pitchFamily="2" charset="0"/>
              <a:ea typeface="Roboto" pitchFamily="2" charset="0"/>
              <a:cs typeface="Roboto" pitchFamily="2" charset="0"/>
            </a:endParaRPr>
          </a:p>
          <a:p>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Bekerja</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dengan</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kesegaran</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jasmani</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dan</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rohani</a:t>
            </a:r>
            <a:endParaRPr sz="2000" kern="500" spc="-15" smtClean="0">
              <a:solidFill>
                <a:schemeClr val="tx1">
                  <a:lumMod val="85000"/>
                  <a:lumOff val="15000"/>
                </a:schemeClr>
              </a:solidFill>
              <a:latin typeface="Roboto Medium" pitchFamily="2" charset="0"/>
              <a:ea typeface="Roboto Medium" pitchFamily="2" charset="0"/>
              <a:cs typeface="Roboto Medium" pitchFamily="2" charset="0"/>
            </a:endParaRPr>
          </a:p>
          <a:p>
            <a:pPr>
              <a:lnSpc>
                <a:spcPct val="100000"/>
              </a:lnSpc>
              <a:spcBef>
                <a:spcPts val="2400"/>
              </a:spcBef>
            </a:pPr>
            <a:r>
              <a:rPr sz="2400" b="1" kern="0" spc="20" err="1" smtClean="0">
                <a:solidFill>
                  <a:srgbClr val="2962FF"/>
                </a:solidFill>
                <a:latin typeface="Roboto" pitchFamily="2" charset="0"/>
                <a:ea typeface="Roboto" pitchFamily="2" charset="0"/>
                <a:cs typeface="Roboto" pitchFamily="2" charset="0"/>
              </a:rPr>
              <a:t>Arti</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Makna</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Warna</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Putih</a:t>
            </a:r>
            <a:endParaRPr sz="2400" b="1" kern="0" spc="20" smtClean="0">
              <a:solidFill>
                <a:srgbClr val="2962FF"/>
              </a:solidFill>
              <a:latin typeface="Roboto" pitchFamily="2" charset="0"/>
              <a:ea typeface="Roboto" pitchFamily="2" charset="0"/>
              <a:cs typeface="Roboto" pitchFamily="2" charset="0"/>
            </a:endParaRPr>
          </a:p>
          <a:p>
            <a:pPr>
              <a:lnSpc>
                <a:spcPct val="100000"/>
              </a:lnSpc>
            </a:pP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Bersih</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dan</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suci</a:t>
            </a:r>
            <a:endParaRPr sz="2000" kern="500" spc="-15" smtClean="0">
              <a:solidFill>
                <a:schemeClr val="tx1">
                  <a:lumMod val="85000"/>
                  <a:lumOff val="15000"/>
                </a:schemeClr>
              </a:solidFill>
              <a:latin typeface="Roboto Medium" pitchFamily="2" charset="0"/>
              <a:ea typeface="Roboto Medium" pitchFamily="2" charset="0"/>
              <a:cs typeface="Roboto Medium" pitchFamily="2" charset="0"/>
            </a:endParaRPr>
          </a:p>
          <a:p>
            <a:pPr marR="3152140">
              <a:lnSpc>
                <a:spcPct val="100000"/>
              </a:lnSpc>
              <a:spcBef>
                <a:spcPts val="2400"/>
              </a:spcBef>
            </a:pPr>
            <a:r>
              <a:rPr sz="2400" b="1" kern="0" spc="20" err="1" smtClean="0">
                <a:solidFill>
                  <a:srgbClr val="2962FF"/>
                </a:solidFill>
                <a:latin typeface="Roboto" pitchFamily="2" charset="0"/>
                <a:ea typeface="Roboto" pitchFamily="2" charset="0"/>
                <a:cs typeface="Roboto" pitchFamily="2" charset="0"/>
              </a:rPr>
              <a:t>Arti</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Makna</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Warna</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Hijau</a:t>
            </a:r>
            <a:r>
              <a:rPr sz="2400" b="1" kern="0" spc="20" smtClean="0">
                <a:solidFill>
                  <a:srgbClr val="2962FF"/>
                </a:solidFill>
                <a:latin typeface="Roboto" pitchFamily="2" charset="0"/>
                <a:ea typeface="Roboto" pitchFamily="2" charset="0"/>
                <a:cs typeface="Roboto"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Selamat</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sehat</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dan</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sejahtera</a:t>
            </a:r>
            <a:endParaRPr sz="2000" kern="500" spc="-15" smtClean="0">
              <a:solidFill>
                <a:schemeClr val="tx1">
                  <a:lumMod val="85000"/>
                  <a:lumOff val="15000"/>
                </a:schemeClr>
              </a:solidFill>
              <a:latin typeface="Roboto Medium" pitchFamily="2" charset="0"/>
              <a:ea typeface="Roboto Medium" pitchFamily="2" charset="0"/>
              <a:cs typeface="Roboto Medium" pitchFamily="2" charset="0"/>
            </a:endParaRPr>
          </a:p>
          <a:p>
            <a:pPr>
              <a:lnSpc>
                <a:spcPct val="100000"/>
              </a:lnSpc>
              <a:spcBef>
                <a:spcPts val="2400"/>
              </a:spcBef>
            </a:pPr>
            <a:r>
              <a:rPr sz="2400" b="1" kern="0" spc="20" err="1" smtClean="0">
                <a:solidFill>
                  <a:srgbClr val="2962FF"/>
                </a:solidFill>
                <a:latin typeface="Roboto" pitchFamily="2" charset="0"/>
                <a:ea typeface="Roboto" pitchFamily="2" charset="0"/>
                <a:cs typeface="Roboto" pitchFamily="2" charset="0"/>
              </a:rPr>
              <a:t>Arti</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Makna</a:t>
            </a:r>
            <a:r>
              <a:rPr sz="2400" b="1" kern="0" spc="20" smtClean="0">
                <a:solidFill>
                  <a:srgbClr val="2962FF"/>
                </a:solidFill>
                <a:latin typeface="Roboto" pitchFamily="2" charset="0"/>
                <a:ea typeface="Roboto" pitchFamily="2" charset="0"/>
                <a:cs typeface="Roboto" pitchFamily="2" charset="0"/>
              </a:rPr>
              <a:t>) 11 (</a:t>
            </a:r>
            <a:r>
              <a:rPr sz="2400" b="1" kern="0" spc="20" err="1" smtClean="0">
                <a:solidFill>
                  <a:srgbClr val="2962FF"/>
                </a:solidFill>
                <a:latin typeface="Roboto" pitchFamily="2" charset="0"/>
                <a:ea typeface="Roboto" pitchFamily="2" charset="0"/>
                <a:cs typeface="Roboto" pitchFamily="2" charset="0"/>
              </a:rPr>
              <a:t>sebelas</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Gerigi</a:t>
            </a:r>
            <a:r>
              <a:rPr sz="2400" b="1" kern="0" spc="20" smtClean="0">
                <a:solidFill>
                  <a:srgbClr val="2962FF"/>
                </a:solidFill>
                <a:latin typeface="Roboto" pitchFamily="2" charset="0"/>
                <a:ea typeface="Roboto" pitchFamily="2" charset="0"/>
                <a:cs typeface="Roboto" pitchFamily="2" charset="0"/>
              </a:rPr>
              <a:t> </a:t>
            </a:r>
            <a:r>
              <a:rPr sz="2400" b="1" kern="0" spc="20" err="1" smtClean="0">
                <a:solidFill>
                  <a:srgbClr val="2962FF"/>
                </a:solidFill>
                <a:latin typeface="Roboto" pitchFamily="2" charset="0"/>
                <a:ea typeface="Roboto" pitchFamily="2" charset="0"/>
                <a:cs typeface="Roboto" pitchFamily="2" charset="0"/>
              </a:rPr>
              <a:t>Roda</a:t>
            </a:r>
            <a:endParaRPr sz="2400" b="1" kern="0" spc="20" smtClean="0">
              <a:solidFill>
                <a:srgbClr val="2962FF"/>
              </a:solidFill>
              <a:latin typeface="Roboto" pitchFamily="2" charset="0"/>
              <a:ea typeface="Roboto" pitchFamily="2" charset="0"/>
              <a:cs typeface="Roboto" pitchFamily="2" charset="0"/>
            </a:endParaRPr>
          </a:p>
          <a:p>
            <a:pPr marR="49530">
              <a:lnSpc>
                <a:spcPct val="100000"/>
              </a:lnSpc>
            </a:pP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Sebelas</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bab</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dalam</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Undang-Undang</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No 1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Tahun</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1970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tentang</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Keselamatan</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Kerja</a:t>
            </a:r>
            <a:endParaRPr sz="20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5" name="object 5"/>
          <p:cNvSpPr/>
          <p:nvPr/>
        </p:nvSpPr>
        <p:spPr>
          <a:xfrm>
            <a:off x="749807" y="1389889"/>
            <a:ext cx="2804161" cy="281635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934967" y="1392936"/>
            <a:ext cx="0" cy="4706620"/>
          </a:xfrm>
          <a:custGeom>
            <a:avLst/>
            <a:gdLst/>
            <a:ahLst/>
            <a:cxnLst/>
            <a:rect l="l" t="t" r="r" b="b"/>
            <a:pathLst>
              <a:path h="4706620">
                <a:moveTo>
                  <a:pt x="0" y="0"/>
                </a:moveTo>
                <a:lnTo>
                  <a:pt x="0" y="4706391"/>
                </a:lnTo>
              </a:path>
            </a:pathLst>
          </a:custGeom>
          <a:ln w="6102">
            <a:solidFill>
              <a:srgbClr val="000000">
                <a:alpha val="12157"/>
              </a:srgbClr>
            </a:solidFill>
          </a:ln>
        </p:spPr>
        <p:txBody>
          <a:bodyPr wrap="square" lIns="0" tIns="0" rIns="0" bIns="0" rtlCol="0"/>
          <a:lstStyle/>
          <a:p>
            <a:endParaRPr/>
          </a:p>
        </p:txBody>
      </p:sp>
      <p:sp>
        <p:nvSpPr>
          <p:cNvPr id="9" name="object 9"/>
          <p:cNvSpPr txBox="1"/>
          <p:nvPr/>
        </p:nvSpPr>
        <p:spPr>
          <a:xfrm>
            <a:off x="799502" y="4628643"/>
            <a:ext cx="3136292" cy="1079884"/>
          </a:xfrm>
          <a:prstGeom prst="rect">
            <a:avLst/>
          </a:prstGeom>
          <a:solidFill>
            <a:srgbClr val="000000">
              <a:alpha val="12157"/>
            </a:srgbClr>
          </a:solidFill>
        </p:spPr>
        <p:txBody>
          <a:bodyPr vert="horz" wrap="square" lIns="108000" tIns="108000" rIns="108000" bIns="108000" rtlCol="0">
            <a:spAutoFit/>
          </a:bodyPr>
          <a:lstStyle/>
          <a:p>
            <a:pPr marL="92075" marR="5080" indent="-80963">
              <a:lnSpc>
                <a:spcPct val="100000"/>
              </a:lnSpc>
            </a:pP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Bentuk</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lambang</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berupa</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palang</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berwarna</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hijau</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dengan</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roda</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bergerigi</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sebelas</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dengan</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warna</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a:solidFill>
                  <a:schemeClr val="tx1">
                    <a:lumMod val="85000"/>
                    <a:lumOff val="15000"/>
                  </a:schemeClr>
                </a:solidFill>
                <a:latin typeface="Roboto" pitchFamily="2" charset="0"/>
                <a:ea typeface="Roboto" pitchFamily="2" charset="0"/>
                <a:cs typeface="Roboto" pitchFamily="2" charset="0"/>
              </a:rPr>
              <a:t>dasar</a:t>
            </a:r>
            <a:r>
              <a:rPr sz="1400" kern="1000" dirty="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putih</a:t>
            </a:r>
            <a:r>
              <a:rPr sz="1400" kern="1000" dirty="0" smtClean="0">
                <a:solidFill>
                  <a:schemeClr val="tx1">
                    <a:lumMod val="85000"/>
                    <a:lumOff val="15000"/>
                  </a:schemeClr>
                </a:solidFill>
                <a:latin typeface="Roboto" pitchFamily="2" charset="0"/>
                <a:ea typeface="Roboto" pitchFamily="2" charset="0"/>
                <a:cs typeface="Roboto" pitchFamily="2" charset="0"/>
              </a:rPr>
              <a:t>”</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15841" y="1439043"/>
            <a:ext cx="2560319" cy="163372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693152" y="1439042"/>
            <a:ext cx="2566416" cy="16398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11679" y="1439043"/>
            <a:ext cx="2566416" cy="163372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011679" y="4261491"/>
            <a:ext cx="2566416" cy="163982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852415" y="4261491"/>
            <a:ext cx="2566416" cy="163982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693152" y="4261491"/>
            <a:ext cx="2566416" cy="163982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9" name="object 9"/>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sv-SE" sz="3400" dirty="0" smtClean="0">
                <a:solidFill>
                  <a:schemeClr val="bg1"/>
                </a:solidFill>
                <a:latin typeface="Roboto" pitchFamily="2" charset="0"/>
                <a:ea typeface="Roboto" pitchFamily="2" charset="0"/>
                <a:cs typeface="Roboto" pitchFamily="2" charset="0"/>
              </a:rPr>
              <a:t>Tanda Dan Makna Papan Informasi Di Tempat Kerja</a:t>
            </a:r>
            <a:endParaRPr lang="sv-SE" sz="3400" dirty="0">
              <a:solidFill>
                <a:schemeClr val="bg1"/>
              </a:solidFill>
              <a:latin typeface="Roboto" pitchFamily="2" charset="0"/>
              <a:ea typeface="Roboto" pitchFamily="2" charset="0"/>
              <a:cs typeface="Roboto" pitchFamily="2" charset="0"/>
            </a:endParaRPr>
          </a:p>
        </p:txBody>
      </p:sp>
      <p:sp>
        <p:nvSpPr>
          <p:cNvPr id="17" name="object 9"/>
          <p:cNvSpPr txBox="1"/>
          <p:nvPr/>
        </p:nvSpPr>
        <p:spPr>
          <a:xfrm>
            <a:off x="2011679" y="3177031"/>
            <a:ext cx="2566416" cy="329577"/>
          </a:xfrm>
          <a:prstGeom prst="rect">
            <a:avLst/>
          </a:prstGeom>
          <a:noFill/>
        </p:spPr>
        <p:txBody>
          <a:bodyPr vert="horz" wrap="square" lIns="0" tIns="0" rIns="0" bIns="0" rtlCol="0">
            <a:spAutoFit/>
          </a:bodyPr>
          <a:lstStyle/>
          <a:p>
            <a:pPr marR="44450" indent="-274320" algn="ctr">
              <a:lnSpc>
                <a:spcPct val="115000"/>
              </a:lnSpc>
              <a:tabLst>
                <a:tab pos="5462270" algn="l"/>
              </a:tabLst>
            </a:pPr>
            <a:r>
              <a:rPr lang="en-US" sz="2000" kern="500" spc="-15" dirty="0" err="1">
                <a:solidFill>
                  <a:schemeClr val="tx1">
                    <a:lumMod val="85000"/>
                    <a:lumOff val="15000"/>
                  </a:schemeClr>
                </a:solidFill>
                <a:latin typeface="Roboto Medium" pitchFamily="2" charset="0"/>
                <a:ea typeface="Roboto Medium" pitchFamily="2" charset="0"/>
                <a:cs typeface="Roboto Medium" pitchFamily="2" charset="0"/>
              </a:rPr>
              <a:t>Petunjuk</a:t>
            </a:r>
            <a:r>
              <a:rPr lang="en-US" sz="2000" kern="500" spc="-15" dirty="0">
                <a:solidFill>
                  <a:schemeClr val="tx1">
                    <a:lumMod val="85000"/>
                    <a:lumOff val="15000"/>
                  </a:schemeClr>
                </a:solidFill>
                <a:latin typeface="Roboto Medium" pitchFamily="2" charset="0"/>
                <a:ea typeface="Roboto Medium" pitchFamily="2" charset="0"/>
                <a:cs typeface="Roboto Medium" pitchFamily="2" charset="0"/>
              </a:rPr>
              <a:t> K3</a:t>
            </a:r>
            <a:endParaRPr sz="2000"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20" name="object 9"/>
          <p:cNvSpPr txBox="1"/>
          <p:nvPr/>
        </p:nvSpPr>
        <p:spPr>
          <a:xfrm>
            <a:off x="4815841" y="3177031"/>
            <a:ext cx="2566416" cy="707886"/>
          </a:xfrm>
          <a:prstGeom prst="rect">
            <a:avLst/>
          </a:prstGeom>
          <a:noFill/>
        </p:spPr>
        <p:txBody>
          <a:bodyPr vert="horz" wrap="square" lIns="0" tIns="0" rIns="0" bIns="0" rtlCol="0">
            <a:spAutoFit/>
          </a:bodyPr>
          <a:lstStyle/>
          <a:p>
            <a:pPr marR="44450" indent="-274320" algn="ctr">
              <a:lnSpc>
                <a:spcPct val="115000"/>
              </a:lnSpc>
              <a:tabLst>
                <a:tab pos="5462270" algn="l"/>
              </a:tabLst>
            </a:pP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Informasi</a:t>
            </a:r>
            <a:r>
              <a:rPr lang="en-US" sz="2000"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Umum</a:t>
            </a:r>
            <a:r>
              <a:rPr lang="en-US" sz="2000" kern="500" spc="-15" dirty="0" smtClean="0">
                <a:solidFill>
                  <a:schemeClr val="tx1">
                    <a:lumMod val="85000"/>
                    <a:lumOff val="15000"/>
                  </a:schemeClr>
                </a:solidFill>
                <a:latin typeface="Roboto Medium" pitchFamily="2" charset="0"/>
                <a:ea typeface="Roboto Medium" pitchFamily="2" charset="0"/>
                <a:cs typeface="Roboto Medium" pitchFamily="2" charset="0"/>
              </a:rPr>
              <a:t> / </a:t>
            </a: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Pengumuman</a:t>
            </a:r>
            <a:endParaRPr sz="2000"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21" name="object 9"/>
          <p:cNvSpPr txBox="1"/>
          <p:nvPr/>
        </p:nvSpPr>
        <p:spPr>
          <a:xfrm>
            <a:off x="7693152" y="3177031"/>
            <a:ext cx="2566416" cy="329577"/>
          </a:xfrm>
          <a:prstGeom prst="rect">
            <a:avLst/>
          </a:prstGeom>
          <a:noFill/>
        </p:spPr>
        <p:txBody>
          <a:bodyPr vert="horz" wrap="square" lIns="0" tIns="0" rIns="0" bIns="0" rtlCol="0">
            <a:spAutoFit/>
          </a:bodyPr>
          <a:lstStyle/>
          <a:p>
            <a:pPr marR="44450" indent="-274320" algn="ctr">
              <a:lnSpc>
                <a:spcPct val="115000"/>
              </a:lnSpc>
              <a:tabLst>
                <a:tab pos="5462270" algn="l"/>
              </a:tabLst>
            </a:pP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Informasi</a:t>
            </a:r>
            <a:r>
              <a:rPr lang="en-US" sz="2000"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Bahaya</a:t>
            </a:r>
            <a:endParaRPr sz="2000"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22" name="object 9"/>
          <p:cNvSpPr txBox="1"/>
          <p:nvPr/>
        </p:nvSpPr>
        <p:spPr>
          <a:xfrm>
            <a:off x="2011679" y="5999963"/>
            <a:ext cx="2566416" cy="329577"/>
          </a:xfrm>
          <a:prstGeom prst="rect">
            <a:avLst/>
          </a:prstGeom>
          <a:noFill/>
        </p:spPr>
        <p:txBody>
          <a:bodyPr vert="horz" wrap="square" lIns="0" tIns="0" rIns="0" bIns="0" rtlCol="0">
            <a:spAutoFit/>
          </a:bodyPr>
          <a:lstStyle/>
          <a:p>
            <a:pPr marR="44450" indent="-274320" algn="ctr">
              <a:lnSpc>
                <a:spcPct val="115000"/>
              </a:lnSpc>
              <a:tabLst>
                <a:tab pos="5462270" algn="l"/>
              </a:tabLst>
            </a:pP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Pesan</a:t>
            </a:r>
            <a:r>
              <a:rPr lang="en-US" sz="2000"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Umum</a:t>
            </a:r>
            <a:endParaRPr sz="2000"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23" name="object 9"/>
          <p:cNvSpPr txBox="1"/>
          <p:nvPr/>
        </p:nvSpPr>
        <p:spPr>
          <a:xfrm>
            <a:off x="4819194" y="5999963"/>
            <a:ext cx="2566416" cy="683520"/>
          </a:xfrm>
          <a:prstGeom prst="rect">
            <a:avLst/>
          </a:prstGeom>
          <a:noFill/>
        </p:spPr>
        <p:txBody>
          <a:bodyPr vert="horz" wrap="square" lIns="0" tIns="0" rIns="0" bIns="0" rtlCol="0">
            <a:spAutoFit/>
          </a:bodyPr>
          <a:lstStyle/>
          <a:p>
            <a:pPr marR="44450" indent="-274320" algn="ctr">
              <a:lnSpc>
                <a:spcPct val="115000"/>
              </a:lnSpc>
              <a:tabLst>
                <a:tab pos="5462270" algn="l"/>
              </a:tabLst>
            </a:pP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Informasi</a:t>
            </a:r>
            <a:r>
              <a:rPr lang="en-US" sz="2000"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Fasilitas</a:t>
            </a:r>
            <a:r>
              <a:rPr lang="en-US" sz="2000"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Radioaktif</a:t>
            </a:r>
            <a:endParaRPr sz="2000"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24" name="object 9"/>
          <p:cNvSpPr txBox="1"/>
          <p:nvPr/>
        </p:nvSpPr>
        <p:spPr>
          <a:xfrm>
            <a:off x="7693152" y="5999963"/>
            <a:ext cx="2566416" cy="329577"/>
          </a:xfrm>
          <a:prstGeom prst="rect">
            <a:avLst/>
          </a:prstGeom>
          <a:noFill/>
        </p:spPr>
        <p:txBody>
          <a:bodyPr vert="horz" wrap="square" lIns="0" tIns="0" rIns="0" bIns="0" rtlCol="0">
            <a:spAutoFit/>
          </a:bodyPr>
          <a:lstStyle/>
          <a:p>
            <a:pPr marR="44450" indent="-274320" algn="ctr">
              <a:lnSpc>
                <a:spcPct val="115000"/>
              </a:lnSpc>
              <a:tabLst>
                <a:tab pos="5462270" algn="l"/>
              </a:tabLst>
            </a:pP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Informasi</a:t>
            </a:r>
            <a:r>
              <a:rPr lang="en-US" sz="2000"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Larangan</a:t>
            </a:r>
            <a:endParaRPr sz="2000"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3543463" y="2901313"/>
            <a:ext cx="2091055" cy="0"/>
          </a:xfrm>
          <a:custGeom>
            <a:avLst/>
            <a:gdLst/>
            <a:ahLst/>
            <a:cxnLst/>
            <a:rect l="l" t="t" r="r" b="b"/>
            <a:pathLst>
              <a:path w="2091054">
                <a:moveTo>
                  <a:pt x="0" y="0"/>
                </a:moveTo>
                <a:lnTo>
                  <a:pt x="2091008" y="0"/>
                </a:lnTo>
              </a:path>
            </a:pathLst>
          </a:custGeom>
          <a:ln w="7096">
            <a:solidFill>
              <a:srgbClr val="000000"/>
            </a:solidFill>
          </a:ln>
        </p:spPr>
        <p:txBody>
          <a:bodyPr wrap="square" lIns="0" tIns="0" rIns="0" bIns="0" rtlCol="0"/>
          <a:lstStyle/>
          <a:p>
            <a:endParaRPr/>
          </a:p>
        </p:txBody>
      </p:sp>
      <p:sp>
        <p:nvSpPr>
          <p:cNvPr id="9" name="object 9"/>
          <p:cNvSpPr/>
          <p:nvPr/>
        </p:nvSpPr>
        <p:spPr>
          <a:xfrm>
            <a:off x="3545307" y="1291760"/>
            <a:ext cx="2089785" cy="419100"/>
          </a:xfrm>
          <a:custGeom>
            <a:avLst/>
            <a:gdLst/>
            <a:ahLst/>
            <a:cxnLst/>
            <a:rect l="l" t="t" r="r" b="b"/>
            <a:pathLst>
              <a:path w="2089785" h="419100">
                <a:moveTo>
                  <a:pt x="0" y="418694"/>
                </a:moveTo>
                <a:lnTo>
                  <a:pt x="2089163" y="418694"/>
                </a:lnTo>
                <a:lnTo>
                  <a:pt x="2089163" y="0"/>
                </a:lnTo>
                <a:lnTo>
                  <a:pt x="0" y="0"/>
                </a:lnTo>
                <a:lnTo>
                  <a:pt x="0" y="418694"/>
                </a:lnTo>
                <a:close/>
              </a:path>
            </a:pathLst>
          </a:custGeom>
          <a:solidFill>
            <a:srgbClr val="FFFF00"/>
          </a:solidFill>
        </p:spPr>
        <p:txBody>
          <a:bodyPr wrap="square" lIns="0" tIns="0" rIns="0" bIns="0" rtlCol="0"/>
          <a:lstStyle/>
          <a:p>
            <a:endParaRPr/>
          </a:p>
        </p:txBody>
      </p:sp>
      <p:sp>
        <p:nvSpPr>
          <p:cNvPr id="10" name="object 10"/>
          <p:cNvSpPr/>
          <p:nvPr/>
        </p:nvSpPr>
        <p:spPr>
          <a:xfrm>
            <a:off x="3545307" y="1710455"/>
            <a:ext cx="2089785" cy="0"/>
          </a:xfrm>
          <a:custGeom>
            <a:avLst/>
            <a:gdLst/>
            <a:ahLst/>
            <a:cxnLst/>
            <a:rect l="l" t="t" r="r" b="b"/>
            <a:pathLst>
              <a:path w="2089785">
                <a:moveTo>
                  <a:pt x="0" y="0"/>
                </a:moveTo>
                <a:lnTo>
                  <a:pt x="2089163" y="0"/>
                </a:lnTo>
              </a:path>
            </a:pathLst>
          </a:custGeom>
          <a:ln w="14193">
            <a:solidFill>
              <a:srgbClr val="FFFFFF"/>
            </a:solidFill>
          </a:ln>
        </p:spPr>
        <p:txBody>
          <a:bodyPr wrap="square" lIns="0" tIns="0" rIns="0" bIns="0" rtlCol="0"/>
          <a:lstStyle/>
          <a:p>
            <a:endParaRPr/>
          </a:p>
        </p:txBody>
      </p:sp>
      <p:sp>
        <p:nvSpPr>
          <p:cNvPr id="11" name="object 11"/>
          <p:cNvSpPr txBox="1"/>
          <p:nvPr/>
        </p:nvSpPr>
        <p:spPr>
          <a:xfrm>
            <a:off x="4035868" y="1341437"/>
            <a:ext cx="1117600" cy="320601"/>
          </a:xfrm>
          <a:prstGeom prst="rect">
            <a:avLst/>
          </a:prstGeom>
          <a:solidFill>
            <a:srgbClr val="FFFFFF"/>
          </a:solidFill>
        </p:spPr>
        <p:txBody>
          <a:bodyPr vert="horz" wrap="square" lIns="0" tIns="0" rIns="0" bIns="0" rtlCol="0">
            <a:spAutoFit/>
          </a:bodyPr>
          <a:lstStyle/>
          <a:p>
            <a:pPr marL="162560">
              <a:lnSpc>
                <a:spcPts val="2515"/>
              </a:lnSpc>
            </a:pPr>
            <a:r>
              <a:rPr sz="2450" b="1" spc="20" dirty="0">
                <a:latin typeface="Calibri"/>
                <a:cs typeface="Calibri"/>
              </a:rPr>
              <a:t>LABEL</a:t>
            </a:r>
            <a:endParaRPr sz="2450" dirty="0">
              <a:latin typeface="Calibri"/>
              <a:cs typeface="Calibri"/>
            </a:endParaRPr>
          </a:p>
        </p:txBody>
      </p:sp>
      <p:sp>
        <p:nvSpPr>
          <p:cNvPr id="12" name="object 12"/>
          <p:cNvSpPr/>
          <p:nvPr/>
        </p:nvSpPr>
        <p:spPr>
          <a:xfrm>
            <a:off x="3545307" y="1826070"/>
            <a:ext cx="2089785" cy="419100"/>
          </a:xfrm>
          <a:custGeom>
            <a:avLst/>
            <a:gdLst/>
            <a:ahLst/>
            <a:cxnLst/>
            <a:rect l="l" t="t" r="r" b="b"/>
            <a:pathLst>
              <a:path w="2089785" h="419100">
                <a:moveTo>
                  <a:pt x="0" y="418694"/>
                </a:moveTo>
                <a:lnTo>
                  <a:pt x="2089163" y="418694"/>
                </a:lnTo>
                <a:lnTo>
                  <a:pt x="2089163" y="0"/>
                </a:lnTo>
                <a:lnTo>
                  <a:pt x="0" y="0"/>
                </a:lnTo>
                <a:lnTo>
                  <a:pt x="0" y="418694"/>
                </a:lnTo>
                <a:close/>
              </a:path>
            </a:pathLst>
          </a:custGeom>
          <a:solidFill>
            <a:srgbClr val="000000"/>
          </a:solidFill>
        </p:spPr>
        <p:txBody>
          <a:bodyPr wrap="square" lIns="0" tIns="0" rIns="0" bIns="0" rtlCol="0"/>
          <a:lstStyle/>
          <a:p>
            <a:endParaRPr/>
          </a:p>
        </p:txBody>
      </p:sp>
      <p:sp>
        <p:nvSpPr>
          <p:cNvPr id="14" name="object 14"/>
          <p:cNvSpPr/>
          <p:nvPr/>
        </p:nvSpPr>
        <p:spPr>
          <a:xfrm>
            <a:off x="3545307" y="1826070"/>
            <a:ext cx="2089785" cy="419100"/>
          </a:xfrm>
          <a:custGeom>
            <a:avLst/>
            <a:gdLst/>
            <a:ahLst/>
            <a:cxnLst/>
            <a:rect l="l" t="t" r="r" b="b"/>
            <a:pathLst>
              <a:path w="2089785" h="419100">
                <a:moveTo>
                  <a:pt x="2089163" y="0"/>
                </a:moveTo>
                <a:lnTo>
                  <a:pt x="0" y="0"/>
                </a:lnTo>
                <a:lnTo>
                  <a:pt x="0" y="418694"/>
                </a:lnTo>
              </a:path>
            </a:pathLst>
          </a:custGeom>
          <a:ln w="14192">
            <a:solidFill>
              <a:srgbClr val="000000"/>
            </a:solidFill>
          </a:ln>
        </p:spPr>
        <p:txBody>
          <a:bodyPr wrap="square" lIns="0" tIns="0" rIns="0" bIns="0" rtlCol="0"/>
          <a:lstStyle/>
          <a:p>
            <a:endParaRPr/>
          </a:p>
        </p:txBody>
      </p:sp>
      <p:sp>
        <p:nvSpPr>
          <p:cNvPr id="15" name="object 15"/>
          <p:cNvSpPr txBox="1"/>
          <p:nvPr/>
        </p:nvSpPr>
        <p:spPr>
          <a:xfrm>
            <a:off x="4035868" y="1875746"/>
            <a:ext cx="1117600" cy="320601"/>
          </a:xfrm>
          <a:prstGeom prst="rect">
            <a:avLst/>
          </a:prstGeom>
          <a:solidFill>
            <a:srgbClr val="FFFFFF"/>
          </a:solidFill>
        </p:spPr>
        <p:txBody>
          <a:bodyPr vert="horz" wrap="square" lIns="0" tIns="0" rIns="0" bIns="0" rtlCol="0">
            <a:spAutoFit/>
          </a:bodyPr>
          <a:lstStyle/>
          <a:p>
            <a:pPr marL="162560">
              <a:lnSpc>
                <a:spcPts val="2515"/>
              </a:lnSpc>
            </a:pPr>
            <a:r>
              <a:rPr sz="2450" b="1" spc="20">
                <a:latin typeface="Calibri"/>
                <a:cs typeface="Calibri"/>
              </a:rPr>
              <a:t>LABEL</a:t>
            </a:r>
            <a:endParaRPr sz="2450">
              <a:latin typeface="Calibri"/>
              <a:cs typeface="Calibri"/>
            </a:endParaRPr>
          </a:p>
        </p:txBody>
      </p:sp>
      <p:sp>
        <p:nvSpPr>
          <p:cNvPr id="16" name="object 16"/>
          <p:cNvSpPr/>
          <p:nvPr/>
        </p:nvSpPr>
        <p:spPr>
          <a:xfrm>
            <a:off x="3545307" y="2361765"/>
            <a:ext cx="2089785" cy="417195"/>
          </a:xfrm>
          <a:custGeom>
            <a:avLst/>
            <a:gdLst/>
            <a:ahLst/>
            <a:cxnLst/>
            <a:rect l="l" t="t" r="r" b="b"/>
            <a:pathLst>
              <a:path w="2089785" h="417194">
                <a:moveTo>
                  <a:pt x="0" y="416920"/>
                </a:moveTo>
                <a:lnTo>
                  <a:pt x="2089163" y="416920"/>
                </a:lnTo>
                <a:lnTo>
                  <a:pt x="2089163" y="0"/>
                </a:lnTo>
                <a:lnTo>
                  <a:pt x="0" y="0"/>
                </a:lnTo>
                <a:lnTo>
                  <a:pt x="0" y="416920"/>
                </a:lnTo>
                <a:close/>
              </a:path>
            </a:pathLst>
          </a:custGeom>
          <a:solidFill>
            <a:srgbClr val="008000"/>
          </a:solidFill>
        </p:spPr>
        <p:txBody>
          <a:bodyPr wrap="square" lIns="0" tIns="0" rIns="0" bIns="0" rtlCol="0"/>
          <a:lstStyle/>
          <a:p>
            <a:endParaRPr/>
          </a:p>
        </p:txBody>
      </p:sp>
      <p:sp>
        <p:nvSpPr>
          <p:cNvPr id="17" name="object 17"/>
          <p:cNvSpPr/>
          <p:nvPr/>
        </p:nvSpPr>
        <p:spPr>
          <a:xfrm>
            <a:off x="3545307" y="2780070"/>
            <a:ext cx="2089785" cy="0"/>
          </a:xfrm>
          <a:custGeom>
            <a:avLst/>
            <a:gdLst/>
            <a:ahLst/>
            <a:cxnLst/>
            <a:rect l="l" t="t" r="r" b="b"/>
            <a:pathLst>
              <a:path w="2089785">
                <a:moveTo>
                  <a:pt x="0" y="0"/>
                </a:moveTo>
                <a:lnTo>
                  <a:pt x="2089163" y="0"/>
                </a:lnTo>
              </a:path>
            </a:pathLst>
          </a:custGeom>
          <a:ln w="14193">
            <a:solidFill>
              <a:srgbClr val="008000"/>
            </a:solidFill>
          </a:ln>
        </p:spPr>
        <p:txBody>
          <a:bodyPr wrap="square" lIns="0" tIns="0" rIns="0" bIns="0" rtlCol="0"/>
          <a:lstStyle/>
          <a:p>
            <a:endParaRPr/>
          </a:p>
        </p:txBody>
      </p:sp>
      <p:sp>
        <p:nvSpPr>
          <p:cNvPr id="18" name="object 18"/>
          <p:cNvSpPr/>
          <p:nvPr/>
        </p:nvSpPr>
        <p:spPr>
          <a:xfrm>
            <a:off x="3545307" y="2363149"/>
            <a:ext cx="2089785" cy="417195"/>
          </a:xfrm>
          <a:custGeom>
            <a:avLst/>
            <a:gdLst/>
            <a:ahLst/>
            <a:cxnLst/>
            <a:rect l="l" t="t" r="r" b="b"/>
            <a:pathLst>
              <a:path w="2089785" h="417194">
                <a:moveTo>
                  <a:pt x="2089163" y="0"/>
                </a:moveTo>
                <a:lnTo>
                  <a:pt x="0" y="0"/>
                </a:lnTo>
                <a:lnTo>
                  <a:pt x="0" y="416920"/>
                </a:lnTo>
              </a:path>
            </a:pathLst>
          </a:custGeom>
          <a:ln w="14192">
            <a:solidFill>
              <a:srgbClr val="008000"/>
            </a:solidFill>
          </a:ln>
        </p:spPr>
        <p:txBody>
          <a:bodyPr wrap="square" lIns="0" tIns="0" rIns="0" bIns="0" rtlCol="0"/>
          <a:lstStyle/>
          <a:p>
            <a:endParaRPr/>
          </a:p>
        </p:txBody>
      </p:sp>
      <p:sp>
        <p:nvSpPr>
          <p:cNvPr id="19" name="object 19"/>
          <p:cNvSpPr txBox="1"/>
          <p:nvPr/>
        </p:nvSpPr>
        <p:spPr>
          <a:xfrm>
            <a:off x="4035868" y="2413121"/>
            <a:ext cx="1117600" cy="320601"/>
          </a:xfrm>
          <a:prstGeom prst="rect">
            <a:avLst/>
          </a:prstGeom>
          <a:solidFill>
            <a:srgbClr val="FFFFFF"/>
          </a:solidFill>
        </p:spPr>
        <p:txBody>
          <a:bodyPr vert="horz" wrap="square" lIns="0" tIns="0" rIns="0" bIns="0" rtlCol="0">
            <a:spAutoFit/>
          </a:bodyPr>
          <a:lstStyle/>
          <a:p>
            <a:pPr marL="162560">
              <a:lnSpc>
                <a:spcPts val="2515"/>
              </a:lnSpc>
            </a:pPr>
            <a:r>
              <a:rPr sz="2450" b="1" spc="20">
                <a:solidFill>
                  <a:srgbClr val="008000"/>
                </a:solidFill>
                <a:latin typeface="Calibri"/>
                <a:cs typeface="Calibri"/>
              </a:rPr>
              <a:t>LABEL</a:t>
            </a:r>
            <a:endParaRPr sz="2450">
              <a:latin typeface="Calibri"/>
              <a:cs typeface="Calibri"/>
            </a:endParaRPr>
          </a:p>
        </p:txBody>
      </p:sp>
      <p:sp>
        <p:nvSpPr>
          <p:cNvPr id="20" name="object 20"/>
          <p:cNvSpPr/>
          <p:nvPr/>
        </p:nvSpPr>
        <p:spPr>
          <a:xfrm>
            <a:off x="3545307" y="2904565"/>
            <a:ext cx="2089785" cy="419100"/>
          </a:xfrm>
          <a:custGeom>
            <a:avLst/>
            <a:gdLst/>
            <a:ahLst/>
            <a:cxnLst/>
            <a:rect l="l" t="t" r="r" b="b"/>
            <a:pathLst>
              <a:path w="2089785" h="419100">
                <a:moveTo>
                  <a:pt x="0" y="418694"/>
                </a:moveTo>
                <a:lnTo>
                  <a:pt x="2089163" y="418694"/>
                </a:lnTo>
                <a:lnTo>
                  <a:pt x="2089163" y="0"/>
                </a:lnTo>
                <a:lnTo>
                  <a:pt x="0" y="0"/>
                </a:lnTo>
                <a:lnTo>
                  <a:pt x="0" y="418694"/>
                </a:lnTo>
                <a:close/>
              </a:path>
            </a:pathLst>
          </a:custGeom>
          <a:solidFill>
            <a:srgbClr val="0000FF"/>
          </a:solidFill>
        </p:spPr>
        <p:txBody>
          <a:bodyPr wrap="square" lIns="0" tIns="0" rIns="0" bIns="0" rtlCol="0"/>
          <a:lstStyle/>
          <a:p>
            <a:endParaRPr/>
          </a:p>
        </p:txBody>
      </p:sp>
      <p:sp>
        <p:nvSpPr>
          <p:cNvPr id="21" name="object 21"/>
          <p:cNvSpPr/>
          <p:nvPr/>
        </p:nvSpPr>
        <p:spPr>
          <a:xfrm>
            <a:off x="3545307" y="3323260"/>
            <a:ext cx="2089785" cy="0"/>
          </a:xfrm>
          <a:custGeom>
            <a:avLst/>
            <a:gdLst/>
            <a:ahLst/>
            <a:cxnLst/>
            <a:rect l="l" t="t" r="r" b="b"/>
            <a:pathLst>
              <a:path w="2089785">
                <a:moveTo>
                  <a:pt x="0" y="0"/>
                </a:moveTo>
                <a:lnTo>
                  <a:pt x="2089163" y="0"/>
                </a:lnTo>
              </a:path>
            </a:pathLst>
          </a:custGeom>
          <a:ln w="14193">
            <a:solidFill>
              <a:srgbClr val="0000FF"/>
            </a:solidFill>
          </a:ln>
        </p:spPr>
        <p:txBody>
          <a:bodyPr wrap="square" lIns="0" tIns="0" rIns="0" bIns="0" rtlCol="0"/>
          <a:lstStyle/>
          <a:p>
            <a:endParaRPr/>
          </a:p>
        </p:txBody>
      </p:sp>
      <p:sp>
        <p:nvSpPr>
          <p:cNvPr id="22" name="object 22"/>
          <p:cNvSpPr/>
          <p:nvPr/>
        </p:nvSpPr>
        <p:spPr>
          <a:xfrm>
            <a:off x="3545307" y="2904565"/>
            <a:ext cx="2089785" cy="419100"/>
          </a:xfrm>
          <a:custGeom>
            <a:avLst/>
            <a:gdLst/>
            <a:ahLst/>
            <a:cxnLst/>
            <a:rect l="l" t="t" r="r" b="b"/>
            <a:pathLst>
              <a:path w="2089785" h="419100">
                <a:moveTo>
                  <a:pt x="2089163" y="0"/>
                </a:moveTo>
                <a:lnTo>
                  <a:pt x="0" y="0"/>
                </a:lnTo>
                <a:lnTo>
                  <a:pt x="0" y="418694"/>
                </a:lnTo>
              </a:path>
            </a:pathLst>
          </a:custGeom>
          <a:ln w="14192">
            <a:solidFill>
              <a:srgbClr val="0000FF"/>
            </a:solidFill>
          </a:ln>
        </p:spPr>
        <p:txBody>
          <a:bodyPr wrap="square" lIns="0" tIns="0" rIns="0" bIns="0" rtlCol="0"/>
          <a:lstStyle/>
          <a:p>
            <a:endParaRPr/>
          </a:p>
        </p:txBody>
      </p:sp>
      <p:sp>
        <p:nvSpPr>
          <p:cNvPr id="23" name="object 23"/>
          <p:cNvSpPr txBox="1"/>
          <p:nvPr/>
        </p:nvSpPr>
        <p:spPr>
          <a:xfrm>
            <a:off x="4035868" y="2954537"/>
            <a:ext cx="1117600" cy="320601"/>
          </a:xfrm>
          <a:prstGeom prst="rect">
            <a:avLst/>
          </a:prstGeom>
          <a:solidFill>
            <a:srgbClr val="FFFFFF"/>
          </a:solidFill>
        </p:spPr>
        <p:txBody>
          <a:bodyPr vert="horz" wrap="square" lIns="0" tIns="0" rIns="0" bIns="0" rtlCol="0">
            <a:spAutoFit/>
          </a:bodyPr>
          <a:lstStyle/>
          <a:p>
            <a:pPr marL="162560">
              <a:lnSpc>
                <a:spcPts val="2515"/>
              </a:lnSpc>
            </a:pPr>
            <a:r>
              <a:rPr sz="2450" b="1" spc="20">
                <a:solidFill>
                  <a:srgbClr val="0000FF"/>
                </a:solidFill>
                <a:latin typeface="Calibri"/>
                <a:cs typeface="Calibri"/>
              </a:rPr>
              <a:t>LABEL</a:t>
            </a:r>
            <a:endParaRPr sz="2450">
              <a:latin typeface="Calibri"/>
              <a:cs typeface="Calibri"/>
            </a:endParaRPr>
          </a:p>
        </p:txBody>
      </p:sp>
      <p:sp>
        <p:nvSpPr>
          <p:cNvPr id="24" name="object 24"/>
          <p:cNvSpPr/>
          <p:nvPr/>
        </p:nvSpPr>
        <p:spPr>
          <a:xfrm>
            <a:off x="3545307" y="3434722"/>
            <a:ext cx="2089785" cy="417195"/>
          </a:xfrm>
          <a:custGeom>
            <a:avLst/>
            <a:gdLst/>
            <a:ahLst/>
            <a:cxnLst/>
            <a:rect l="l" t="t" r="r" b="b"/>
            <a:pathLst>
              <a:path w="2089785" h="417195">
                <a:moveTo>
                  <a:pt x="0" y="416920"/>
                </a:moveTo>
                <a:lnTo>
                  <a:pt x="2089163" y="416920"/>
                </a:lnTo>
                <a:lnTo>
                  <a:pt x="2089163" y="0"/>
                </a:lnTo>
                <a:lnTo>
                  <a:pt x="0" y="0"/>
                </a:lnTo>
                <a:lnTo>
                  <a:pt x="0" y="416920"/>
                </a:lnTo>
                <a:close/>
              </a:path>
            </a:pathLst>
          </a:custGeom>
          <a:solidFill>
            <a:srgbClr val="FFA400"/>
          </a:solidFill>
        </p:spPr>
        <p:txBody>
          <a:bodyPr wrap="square" lIns="0" tIns="0" rIns="0" bIns="0" rtlCol="0"/>
          <a:lstStyle/>
          <a:p>
            <a:endParaRPr/>
          </a:p>
        </p:txBody>
      </p:sp>
      <p:sp>
        <p:nvSpPr>
          <p:cNvPr id="26" name="object 26"/>
          <p:cNvSpPr/>
          <p:nvPr/>
        </p:nvSpPr>
        <p:spPr>
          <a:xfrm>
            <a:off x="3545307" y="3434722"/>
            <a:ext cx="2089785" cy="417195"/>
          </a:xfrm>
          <a:custGeom>
            <a:avLst/>
            <a:gdLst/>
            <a:ahLst/>
            <a:cxnLst/>
            <a:rect l="l" t="t" r="r" b="b"/>
            <a:pathLst>
              <a:path w="2089785" h="417195">
                <a:moveTo>
                  <a:pt x="2089163" y="0"/>
                </a:moveTo>
                <a:lnTo>
                  <a:pt x="0" y="0"/>
                </a:lnTo>
                <a:lnTo>
                  <a:pt x="0" y="416920"/>
                </a:lnTo>
              </a:path>
            </a:pathLst>
          </a:custGeom>
          <a:ln w="14192">
            <a:solidFill>
              <a:srgbClr val="FFA400"/>
            </a:solidFill>
          </a:ln>
        </p:spPr>
        <p:txBody>
          <a:bodyPr wrap="square" lIns="0" tIns="0" rIns="0" bIns="0" rtlCol="0"/>
          <a:lstStyle/>
          <a:p>
            <a:endParaRPr/>
          </a:p>
        </p:txBody>
      </p:sp>
      <p:sp>
        <p:nvSpPr>
          <p:cNvPr id="27" name="object 27"/>
          <p:cNvSpPr txBox="1"/>
          <p:nvPr/>
        </p:nvSpPr>
        <p:spPr>
          <a:xfrm>
            <a:off x="4035868" y="3482919"/>
            <a:ext cx="1117600" cy="320601"/>
          </a:xfrm>
          <a:prstGeom prst="rect">
            <a:avLst/>
          </a:prstGeom>
          <a:solidFill>
            <a:srgbClr val="FFFFFF"/>
          </a:solidFill>
        </p:spPr>
        <p:txBody>
          <a:bodyPr vert="horz" wrap="square" lIns="0" tIns="0" rIns="0" bIns="0" rtlCol="0">
            <a:spAutoFit/>
          </a:bodyPr>
          <a:lstStyle/>
          <a:p>
            <a:pPr marL="162560">
              <a:lnSpc>
                <a:spcPts val="2530"/>
              </a:lnSpc>
            </a:pPr>
            <a:r>
              <a:rPr sz="2450" b="1" spc="20">
                <a:solidFill>
                  <a:srgbClr val="FFA400"/>
                </a:solidFill>
                <a:latin typeface="Calibri"/>
                <a:cs typeface="Calibri"/>
              </a:rPr>
              <a:t>LABEL</a:t>
            </a:r>
            <a:endParaRPr sz="2450">
              <a:latin typeface="Calibri"/>
              <a:cs typeface="Calibri"/>
            </a:endParaRPr>
          </a:p>
        </p:txBody>
      </p:sp>
      <p:sp>
        <p:nvSpPr>
          <p:cNvPr id="28" name="object 28"/>
          <p:cNvSpPr/>
          <p:nvPr/>
        </p:nvSpPr>
        <p:spPr>
          <a:xfrm>
            <a:off x="3545307" y="3968563"/>
            <a:ext cx="2089785" cy="419100"/>
          </a:xfrm>
          <a:custGeom>
            <a:avLst/>
            <a:gdLst/>
            <a:ahLst/>
            <a:cxnLst/>
            <a:rect l="l" t="t" r="r" b="b"/>
            <a:pathLst>
              <a:path w="2089785" h="419100">
                <a:moveTo>
                  <a:pt x="0" y="418694"/>
                </a:moveTo>
                <a:lnTo>
                  <a:pt x="2089163" y="418694"/>
                </a:lnTo>
                <a:lnTo>
                  <a:pt x="2089163" y="0"/>
                </a:lnTo>
                <a:lnTo>
                  <a:pt x="0" y="0"/>
                </a:lnTo>
                <a:lnTo>
                  <a:pt x="0" y="418694"/>
                </a:lnTo>
                <a:close/>
              </a:path>
            </a:pathLst>
          </a:custGeom>
          <a:solidFill>
            <a:srgbClr val="FF0000"/>
          </a:solidFill>
        </p:spPr>
        <p:txBody>
          <a:bodyPr wrap="square" lIns="0" tIns="0" rIns="0" bIns="0" rtlCol="0"/>
          <a:lstStyle/>
          <a:p>
            <a:endParaRPr/>
          </a:p>
        </p:txBody>
      </p:sp>
      <p:sp>
        <p:nvSpPr>
          <p:cNvPr id="30" name="object 30"/>
          <p:cNvSpPr/>
          <p:nvPr/>
        </p:nvSpPr>
        <p:spPr>
          <a:xfrm>
            <a:off x="3545307" y="3968563"/>
            <a:ext cx="2089785" cy="419100"/>
          </a:xfrm>
          <a:custGeom>
            <a:avLst/>
            <a:gdLst/>
            <a:ahLst/>
            <a:cxnLst/>
            <a:rect l="l" t="t" r="r" b="b"/>
            <a:pathLst>
              <a:path w="2089785" h="419100">
                <a:moveTo>
                  <a:pt x="2089163" y="0"/>
                </a:moveTo>
                <a:lnTo>
                  <a:pt x="0" y="0"/>
                </a:lnTo>
                <a:lnTo>
                  <a:pt x="0" y="418694"/>
                </a:lnTo>
              </a:path>
            </a:pathLst>
          </a:custGeom>
          <a:ln w="14192">
            <a:solidFill>
              <a:srgbClr val="FF0000"/>
            </a:solidFill>
          </a:ln>
        </p:spPr>
        <p:txBody>
          <a:bodyPr wrap="square" lIns="0" tIns="0" rIns="0" bIns="0" rtlCol="0"/>
          <a:lstStyle/>
          <a:p>
            <a:endParaRPr/>
          </a:p>
        </p:txBody>
      </p:sp>
      <p:sp>
        <p:nvSpPr>
          <p:cNvPr id="31" name="object 31"/>
          <p:cNvSpPr txBox="1"/>
          <p:nvPr/>
        </p:nvSpPr>
        <p:spPr>
          <a:xfrm>
            <a:off x="4035868" y="4018534"/>
            <a:ext cx="1117600" cy="320601"/>
          </a:xfrm>
          <a:prstGeom prst="rect">
            <a:avLst/>
          </a:prstGeom>
          <a:solidFill>
            <a:srgbClr val="FFFFFF"/>
          </a:solidFill>
        </p:spPr>
        <p:txBody>
          <a:bodyPr vert="horz" wrap="square" lIns="0" tIns="0" rIns="0" bIns="0" rtlCol="0">
            <a:spAutoFit/>
          </a:bodyPr>
          <a:lstStyle/>
          <a:p>
            <a:pPr marL="162560">
              <a:lnSpc>
                <a:spcPts val="2515"/>
              </a:lnSpc>
            </a:pPr>
            <a:r>
              <a:rPr sz="2450" b="1" spc="20" dirty="0">
                <a:solidFill>
                  <a:srgbClr val="FF0000"/>
                </a:solidFill>
                <a:latin typeface="Calibri"/>
                <a:cs typeface="Calibri"/>
              </a:rPr>
              <a:t>LABEL</a:t>
            </a:r>
            <a:endParaRPr sz="2450" dirty="0">
              <a:latin typeface="Calibri"/>
              <a:cs typeface="Calibri"/>
            </a:endParaRPr>
          </a:p>
        </p:txBody>
      </p:sp>
      <p:sp>
        <p:nvSpPr>
          <p:cNvPr id="32" name="object 32"/>
          <p:cNvSpPr/>
          <p:nvPr/>
        </p:nvSpPr>
        <p:spPr>
          <a:xfrm>
            <a:off x="3545307" y="4505744"/>
            <a:ext cx="2089785" cy="419100"/>
          </a:xfrm>
          <a:custGeom>
            <a:avLst/>
            <a:gdLst/>
            <a:ahLst/>
            <a:cxnLst/>
            <a:rect l="l" t="t" r="r" b="b"/>
            <a:pathLst>
              <a:path w="2089785" h="419100">
                <a:moveTo>
                  <a:pt x="0" y="418694"/>
                </a:moveTo>
                <a:lnTo>
                  <a:pt x="2089163" y="418694"/>
                </a:lnTo>
                <a:lnTo>
                  <a:pt x="2089163" y="0"/>
                </a:lnTo>
                <a:lnTo>
                  <a:pt x="0" y="0"/>
                </a:lnTo>
                <a:lnTo>
                  <a:pt x="0" y="418694"/>
                </a:lnTo>
                <a:close/>
              </a:path>
            </a:pathLst>
          </a:custGeom>
          <a:solidFill>
            <a:srgbClr val="808080"/>
          </a:solidFill>
        </p:spPr>
        <p:txBody>
          <a:bodyPr wrap="square" lIns="0" tIns="0" rIns="0" bIns="0" rtlCol="0"/>
          <a:lstStyle/>
          <a:p>
            <a:endParaRPr/>
          </a:p>
        </p:txBody>
      </p:sp>
      <p:sp>
        <p:nvSpPr>
          <p:cNvPr id="34" name="object 34"/>
          <p:cNvSpPr/>
          <p:nvPr/>
        </p:nvSpPr>
        <p:spPr>
          <a:xfrm>
            <a:off x="3545307" y="4505744"/>
            <a:ext cx="2089785" cy="419100"/>
          </a:xfrm>
          <a:custGeom>
            <a:avLst/>
            <a:gdLst/>
            <a:ahLst/>
            <a:cxnLst/>
            <a:rect l="l" t="t" r="r" b="b"/>
            <a:pathLst>
              <a:path w="2089785" h="419100">
                <a:moveTo>
                  <a:pt x="2089163" y="0"/>
                </a:moveTo>
                <a:lnTo>
                  <a:pt x="0" y="0"/>
                </a:lnTo>
                <a:lnTo>
                  <a:pt x="0" y="418694"/>
                </a:lnTo>
              </a:path>
            </a:pathLst>
          </a:custGeom>
          <a:ln w="14192">
            <a:solidFill>
              <a:srgbClr val="808080"/>
            </a:solidFill>
          </a:ln>
        </p:spPr>
        <p:txBody>
          <a:bodyPr wrap="square" lIns="0" tIns="0" rIns="0" bIns="0" rtlCol="0"/>
          <a:lstStyle/>
          <a:p>
            <a:endParaRPr/>
          </a:p>
        </p:txBody>
      </p:sp>
      <p:sp>
        <p:nvSpPr>
          <p:cNvPr id="35" name="object 35"/>
          <p:cNvSpPr txBox="1"/>
          <p:nvPr/>
        </p:nvSpPr>
        <p:spPr>
          <a:xfrm>
            <a:off x="4035868" y="4556160"/>
            <a:ext cx="1117600" cy="320601"/>
          </a:xfrm>
          <a:prstGeom prst="rect">
            <a:avLst/>
          </a:prstGeom>
          <a:solidFill>
            <a:srgbClr val="FFFFFF"/>
          </a:solidFill>
        </p:spPr>
        <p:txBody>
          <a:bodyPr vert="horz" wrap="square" lIns="0" tIns="0" rIns="0" bIns="0" rtlCol="0">
            <a:spAutoFit/>
          </a:bodyPr>
          <a:lstStyle/>
          <a:p>
            <a:pPr marL="162560">
              <a:lnSpc>
                <a:spcPts val="2515"/>
              </a:lnSpc>
            </a:pPr>
            <a:r>
              <a:rPr sz="2450" b="1" spc="20">
                <a:latin typeface="Calibri"/>
                <a:cs typeface="Calibri"/>
              </a:rPr>
              <a:t>LABEL</a:t>
            </a:r>
            <a:endParaRPr sz="2450">
              <a:latin typeface="Calibri"/>
              <a:cs typeface="Calibri"/>
            </a:endParaRPr>
          </a:p>
        </p:txBody>
      </p:sp>
      <p:sp>
        <p:nvSpPr>
          <p:cNvPr id="36" name="object 36"/>
          <p:cNvSpPr/>
          <p:nvPr/>
        </p:nvSpPr>
        <p:spPr>
          <a:xfrm>
            <a:off x="3539915" y="5030796"/>
            <a:ext cx="2098105" cy="423307"/>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3559498" y="5086858"/>
            <a:ext cx="2074973" cy="319343"/>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4024236" y="5086859"/>
            <a:ext cx="1149419" cy="319343"/>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4815347" y="5086859"/>
            <a:ext cx="530364" cy="319343"/>
          </a:xfrm>
          <a:prstGeom prst="rect">
            <a:avLst/>
          </a:prstGeom>
          <a:blipFill>
            <a:blip r:embed="rId5" cstate="print"/>
            <a:stretch>
              <a:fillRect/>
            </a:stretch>
          </a:blipFill>
        </p:spPr>
        <p:txBody>
          <a:bodyPr wrap="square" lIns="0" tIns="0" rIns="0" bIns="0" rtlCol="0"/>
          <a:lstStyle/>
          <a:p>
            <a:endParaRPr/>
          </a:p>
        </p:txBody>
      </p:sp>
      <p:sp>
        <p:nvSpPr>
          <p:cNvPr id="40" name="object 40"/>
          <p:cNvSpPr/>
          <p:nvPr/>
        </p:nvSpPr>
        <p:spPr>
          <a:xfrm>
            <a:off x="3539914" y="5559048"/>
            <a:ext cx="2098104" cy="480079"/>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3559498" y="5670109"/>
            <a:ext cx="2074973" cy="319343"/>
          </a:xfrm>
          <a:prstGeom prst="rect">
            <a:avLst/>
          </a:prstGeom>
          <a:blipFill>
            <a:blip r:embed="rId7" cstate="print"/>
            <a:stretch>
              <a:fillRect/>
            </a:stretch>
          </a:blipFill>
        </p:spPr>
        <p:txBody>
          <a:bodyPr wrap="square" lIns="0" tIns="0" rIns="0" bIns="0" rtlCol="0"/>
          <a:lstStyle/>
          <a:p>
            <a:endParaRPr/>
          </a:p>
        </p:txBody>
      </p:sp>
      <p:sp>
        <p:nvSpPr>
          <p:cNvPr id="42" name="object 42"/>
          <p:cNvSpPr/>
          <p:nvPr/>
        </p:nvSpPr>
        <p:spPr>
          <a:xfrm>
            <a:off x="4024236" y="5670109"/>
            <a:ext cx="1149419" cy="319343"/>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815347" y="5670109"/>
            <a:ext cx="530364" cy="319343"/>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3539915" y="6159042"/>
            <a:ext cx="2098105" cy="436436"/>
          </a:xfrm>
          <a:prstGeom prst="rect">
            <a:avLst/>
          </a:prstGeom>
          <a:blipFill>
            <a:blip r:embed="rId8" cstate="print"/>
            <a:stretch>
              <a:fillRect/>
            </a:stretch>
          </a:blipFill>
        </p:spPr>
        <p:txBody>
          <a:bodyPr wrap="square" lIns="0" tIns="0" rIns="0" bIns="0" rtlCol="0"/>
          <a:lstStyle/>
          <a:p>
            <a:endParaRPr/>
          </a:p>
        </p:txBody>
      </p:sp>
      <p:sp>
        <p:nvSpPr>
          <p:cNvPr id="45" name="object 45"/>
          <p:cNvSpPr/>
          <p:nvPr/>
        </p:nvSpPr>
        <p:spPr>
          <a:xfrm>
            <a:off x="3554177" y="6215104"/>
            <a:ext cx="2078887" cy="319343"/>
          </a:xfrm>
          <a:prstGeom prst="rect">
            <a:avLst/>
          </a:prstGeom>
          <a:blipFill>
            <a:blip r:embed="rId9" cstate="print"/>
            <a:stretch>
              <a:fillRect/>
            </a:stretch>
          </a:blipFill>
        </p:spPr>
        <p:txBody>
          <a:bodyPr wrap="square" lIns="0" tIns="0" rIns="0" bIns="0" rtlCol="0"/>
          <a:lstStyle/>
          <a:p>
            <a:endParaRPr/>
          </a:p>
        </p:txBody>
      </p:sp>
      <p:sp>
        <p:nvSpPr>
          <p:cNvPr id="46" name="object 46"/>
          <p:cNvSpPr/>
          <p:nvPr/>
        </p:nvSpPr>
        <p:spPr>
          <a:xfrm>
            <a:off x="4018914" y="6215104"/>
            <a:ext cx="1149419" cy="319343"/>
          </a:xfrm>
          <a:prstGeom prst="rect">
            <a:avLst/>
          </a:prstGeom>
          <a:blipFill>
            <a:blip r:embed="rId10" cstate="print"/>
            <a:stretch>
              <a:fillRect/>
            </a:stretch>
          </a:blipFill>
        </p:spPr>
        <p:txBody>
          <a:bodyPr wrap="square" lIns="0" tIns="0" rIns="0" bIns="0" rtlCol="0"/>
          <a:lstStyle/>
          <a:p>
            <a:endParaRPr/>
          </a:p>
        </p:txBody>
      </p:sp>
      <p:sp>
        <p:nvSpPr>
          <p:cNvPr id="47" name="object 47"/>
          <p:cNvSpPr/>
          <p:nvPr/>
        </p:nvSpPr>
        <p:spPr>
          <a:xfrm>
            <a:off x="4810026" y="6215104"/>
            <a:ext cx="530364" cy="319343"/>
          </a:xfrm>
          <a:prstGeom prst="rect">
            <a:avLst/>
          </a:prstGeom>
          <a:blipFill>
            <a:blip r:embed="rId5" cstate="print"/>
            <a:stretch>
              <a:fillRect/>
            </a:stretch>
          </a:blipFill>
        </p:spPr>
        <p:txBody>
          <a:bodyPr wrap="square" lIns="0" tIns="0" rIns="0" bIns="0" rtlCol="0"/>
          <a:lstStyle/>
          <a:p>
            <a:endParaRPr/>
          </a:p>
        </p:txBody>
      </p:sp>
      <p:sp>
        <p:nvSpPr>
          <p:cNvPr id="48" name="object 48"/>
          <p:cNvSpPr/>
          <p:nvPr/>
        </p:nvSpPr>
        <p:spPr>
          <a:xfrm>
            <a:off x="975360" y="1176527"/>
            <a:ext cx="1810512" cy="5535168"/>
          </a:xfrm>
          <a:prstGeom prst="rect">
            <a:avLst/>
          </a:prstGeom>
          <a:blipFill>
            <a:blip r:embed="rId11" cstate="print"/>
            <a:stretch>
              <a:fillRect/>
            </a:stretch>
          </a:blipFill>
        </p:spPr>
        <p:txBody>
          <a:bodyPr wrap="square" lIns="0" tIns="0" rIns="0" bIns="0" rtlCol="0"/>
          <a:lstStyle/>
          <a:p>
            <a:endParaRPr/>
          </a:p>
        </p:txBody>
      </p:sp>
      <p:sp>
        <p:nvSpPr>
          <p:cNvPr id="49" name="object 49"/>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50" name="object 50"/>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sv-SE" sz="3400" dirty="0" smtClean="0">
                <a:solidFill>
                  <a:schemeClr val="bg1"/>
                </a:solidFill>
                <a:latin typeface="Roboto" pitchFamily="2" charset="0"/>
                <a:ea typeface="Roboto" pitchFamily="2" charset="0"/>
                <a:cs typeface="Roboto" pitchFamily="2" charset="0"/>
              </a:rPr>
              <a:t>Tanda, Makna Warna Dan Label Di Tempat Kerja</a:t>
            </a:r>
            <a:endParaRPr lang="sv-SE" sz="3400" dirty="0">
              <a:solidFill>
                <a:schemeClr val="bg1"/>
              </a:solidFill>
              <a:latin typeface="Roboto" pitchFamily="2" charset="0"/>
              <a:ea typeface="Roboto" pitchFamily="2" charset="0"/>
              <a:cs typeface="Roboto" pitchFamily="2" charset="0"/>
            </a:endParaRPr>
          </a:p>
        </p:txBody>
      </p:sp>
      <p:sp>
        <p:nvSpPr>
          <p:cNvPr id="52" name="object 52"/>
          <p:cNvSpPr txBox="1"/>
          <p:nvPr/>
        </p:nvSpPr>
        <p:spPr>
          <a:xfrm>
            <a:off x="5827268" y="1369479"/>
            <a:ext cx="5764492" cy="263662"/>
          </a:xfrm>
          <a:prstGeom prst="rect">
            <a:avLst/>
          </a:prstGeom>
        </p:spPr>
        <p:txBody>
          <a:bodyPr vert="horz" wrap="square" lIns="0" tIns="0" rIns="0" bIns="0" rtlCol="0">
            <a:spAutoFit/>
          </a:bodyPr>
          <a:lstStyle>
            <a:defPPr>
              <a:defRPr lang="id-ID"/>
            </a:defPPr>
            <a:lvl1pPr marR="44450" indent="0">
              <a:lnSpc>
                <a:spcPct val="115000"/>
              </a:lnSpc>
              <a:tabLst>
                <a:tab pos="5462270" algn="l"/>
              </a:tabLst>
              <a:defRPr sz="1600" b="1" kern="1000" spc="-15">
                <a:solidFill>
                  <a:schemeClr val="tx1">
                    <a:lumMod val="85000"/>
                    <a:lumOff val="15000"/>
                  </a:schemeClr>
                </a:solidFill>
                <a:latin typeface="Roboto" pitchFamily="2" charset="0"/>
                <a:ea typeface="Roboto" pitchFamily="2" charset="0"/>
                <a:cs typeface="Roboto" pitchFamily="2" charset="0"/>
              </a:defRPr>
            </a:lvl1pPr>
          </a:lstStyle>
          <a:p>
            <a:r>
              <a:rPr b="0" dirty="0"/>
              <a:t>Batas Area </a:t>
            </a:r>
            <a:r>
              <a:rPr b="0" dirty="0" err="1"/>
              <a:t>Kerja</a:t>
            </a:r>
            <a:r>
              <a:rPr lang="en-US" b="0" dirty="0"/>
              <a:t>,</a:t>
            </a:r>
            <a:r>
              <a:rPr b="0" dirty="0"/>
              <a:t> Batas </a:t>
            </a:r>
            <a:r>
              <a:rPr b="0" dirty="0" err="1"/>
              <a:t>Jalur</a:t>
            </a:r>
            <a:endParaRPr b="0" dirty="0"/>
          </a:p>
        </p:txBody>
      </p:sp>
      <p:sp>
        <p:nvSpPr>
          <p:cNvPr id="53" name="object 53"/>
          <p:cNvSpPr txBox="1"/>
          <p:nvPr/>
        </p:nvSpPr>
        <p:spPr>
          <a:xfrm>
            <a:off x="5827266" y="1903789"/>
            <a:ext cx="5764493" cy="263662"/>
          </a:xfrm>
          <a:prstGeom prst="rect">
            <a:avLst/>
          </a:prstGeom>
        </p:spPr>
        <p:txBody>
          <a:bodyPr vert="horz" wrap="square" lIns="0" tIns="0" rIns="0" bIns="0" rtlCol="0">
            <a:spAutoFit/>
          </a:bodyPr>
          <a:lstStyle>
            <a:defPPr>
              <a:defRPr lang="id-ID"/>
            </a:defPPr>
            <a:lvl1pPr marR="44450" indent="0">
              <a:lnSpc>
                <a:spcPct val="115000"/>
              </a:lnSpc>
              <a:tabLst>
                <a:tab pos="5462270" algn="l"/>
              </a:tabLst>
              <a:defRPr sz="1600" b="1" kern="1000" spc="-15">
                <a:solidFill>
                  <a:schemeClr val="tx1">
                    <a:lumMod val="85000"/>
                    <a:lumOff val="15000"/>
                  </a:schemeClr>
                </a:solidFill>
                <a:latin typeface="Roboto" pitchFamily="2" charset="0"/>
                <a:ea typeface="Roboto" pitchFamily="2" charset="0"/>
                <a:cs typeface="Roboto" pitchFamily="2" charset="0"/>
              </a:defRPr>
            </a:lvl1pPr>
          </a:lstStyle>
          <a:p>
            <a:r>
              <a:rPr b="0" dirty="0" err="1"/>
              <a:t>Produk</a:t>
            </a:r>
            <a:r>
              <a:rPr b="0" dirty="0"/>
              <a:t> </a:t>
            </a:r>
            <a:r>
              <a:rPr b="0" dirty="0" err="1"/>
              <a:t>Jadi</a:t>
            </a:r>
            <a:r>
              <a:rPr lang="en-US" b="0" dirty="0"/>
              <a:t>, </a:t>
            </a:r>
            <a:r>
              <a:rPr b="0" dirty="0" err="1"/>
              <a:t>Sarana</a:t>
            </a:r>
            <a:r>
              <a:rPr b="0" dirty="0"/>
              <a:t> </a:t>
            </a:r>
            <a:r>
              <a:rPr b="0" dirty="0" err="1"/>
              <a:t>Umum</a:t>
            </a:r>
            <a:endParaRPr b="0" dirty="0"/>
          </a:p>
        </p:txBody>
      </p:sp>
      <p:sp>
        <p:nvSpPr>
          <p:cNvPr id="54" name="object 54"/>
          <p:cNvSpPr txBox="1"/>
          <p:nvPr/>
        </p:nvSpPr>
        <p:spPr>
          <a:xfrm>
            <a:off x="5827268" y="2428785"/>
            <a:ext cx="5764491" cy="263662"/>
          </a:xfrm>
          <a:prstGeom prst="rect">
            <a:avLst/>
          </a:prstGeom>
        </p:spPr>
        <p:txBody>
          <a:bodyPr vert="horz" wrap="square" lIns="0" tIns="0" rIns="0" bIns="0" rtlCol="0">
            <a:spAutoFit/>
          </a:bodyPr>
          <a:lstStyle>
            <a:defPPr>
              <a:defRPr lang="id-ID"/>
            </a:defPPr>
            <a:lvl1pPr marR="44450" indent="-274320">
              <a:lnSpc>
                <a:spcPct val="115000"/>
              </a:lnSpc>
              <a:tabLst>
                <a:tab pos="5462270" algn="l"/>
              </a:tabLst>
              <a:defRPr sz="2000" kern="500" spc="-15">
                <a:solidFill>
                  <a:schemeClr val="tx1">
                    <a:lumMod val="85000"/>
                    <a:lumOff val="15000"/>
                  </a:schemeClr>
                </a:solidFill>
                <a:latin typeface="Roboto Medium" pitchFamily="2" charset="0"/>
                <a:ea typeface="Roboto Medium" pitchFamily="2" charset="0"/>
                <a:cs typeface="Roboto Medium" pitchFamily="2" charset="0"/>
              </a:defRPr>
            </a:lvl1pPr>
          </a:lstStyle>
          <a:p>
            <a:pPr indent="0"/>
            <a:r>
              <a:rPr sz="1600" kern="1000" dirty="0" err="1">
                <a:latin typeface="Roboto" pitchFamily="2" charset="0"/>
                <a:ea typeface="Roboto" pitchFamily="2" charset="0"/>
                <a:cs typeface="Roboto" pitchFamily="2" charset="0"/>
              </a:rPr>
              <a:t>Bahan</a:t>
            </a:r>
            <a:r>
              <a:rPr sz="1600" kern="1000" dirty="0">
                <a:latin typeface="Roboto" pitchFamily="2" charset="0"/>
                <a:ea typeface="Roboto" pitchFamily="2" charset="0"/>
                <a:cs typeface="Roboto" pitchFamily="2" charset="0"/>
              </a:rPr>
              <a:t> Baku</a:t>
            </a:r>
            <a:r>
              <a:rPr lang="en-US" sz="1600" kern="1000" dirty="0">
                <a:latin typeface="Roboto" pitchFamily="2" charset="0"/>
                <a:ea typeface="Roboto" pitchFamily="2" charset="0"/>
                <a:cs typeface="Roboto" pitchFamily="2" charset="0"/>
              </a:rPr>
              <a:t>,</a:t>
            </a:r>
            <a:r>
              <a:rPr sz="1600" kern="1000" dirty="0">
                <a:latin typeface="Roboto" pitchFamily="2" charset="0"/>
                <a:ea typeface="Roboto" pitchFamily="2" charset="0"/>
                <a:cs typeface="Roboto" pitchFamily="2" charset="0"/>
              </a:rPr>
              <a:t> </a:t>
            </a:r>
            <a:r>
              <a:rPr sz="1600" kern="1000" dirty="0" err="1">
                <a:latin typeface="Roboto" pitchFamily="2" charset="0"/>
                <a:ea typeface="Roboto" pitchFamily="2" charset="0"/>
                <a:cs typeface="Roboto" pitchFamily="2" charset="0"/>
              </a:rPr>
              <a:t>Sarana</a:t>
            </a:r>
            <a:r>
              <a:rPr sz="1600" kern="1000" dirty="0">
                <a:latin typeface="Roboto" pitchFamily="2" charset="0"/>
                <a:ea typeface="Roboto" pitchFamily="2" charset="0"/>
                <a:cs typeface="Roboto" pitchFamily="2" charset="0"/>
              </a:rPr>
              <a:t> P3K, </a:t>
            </a:r>
            <a:r>
              <a:rPr sz="1600" kern="1000" dirty="0" err="1">
                <a:latin typeface="Roboto" pitchFamily="2" charset="0"/>
                <a:ea typeface="Roboto" pitchFamily="2" charset="0"/>
                <a:cs typeface="Roboto" pitchFamily="2" charset="0"/>
              </a:rPr>
              <a:t>Keselamatan</a:t>
            </a:r>
            <a:r>
              <a:rPr sz="1600" kern="1000" dirty="0">
                <a:latin typeface="Roboto" pitchFamily="2" charset="0"/>
                <a:ea typeface="Roboto" pitchFamily="2" charset="0"/>
                <a:cs typeface="Roboto" pitchFamily="2" charset="0"/>
              </a:rPr>
              <a:t>, </a:t>
            </a:r>
            <a:r>
              <a:rPr sz="1600" kern="1000" dirty="0" err="1">
                <a:latin typeface="Roboto" pitchFamily="2" charset="0"/>
                <a:ea typeface="Roboto" pitchFamily="2" charset="0"/>
                <a:cs typeface="Roboto" pitchFamily="2" charset="0"/>
              </a:rPr>
              <a:t>Darurat</a:t>
            </a:r>
            <a:r>
              <a:rPr sz="1600" kern="1000" dirty="0">
                <a:latin typeface="Roboto" pitchFamily="2" charset="0"/>
                <a:ea typeface="Roboto" pitchFamily="2" charset="0"/>
                <a:cs typeface="Roboto" pitchFamily="2" charset="0"/>
              </a:rPr>
              <a:t> </a:t>
            </a:r>
            <a:r>
              <a:rPr sz="1600" kern="1000" dirty="0" err="1">
                <a:latin typeface="Roboto" pitchFamily="2" charset="0"/>
                <a:ea typeface="Roboto" pitchFamily="2" charset="0"/>
                <a:cs typeface="Roboto" pitchFamily="2" charset="0"/>
              </a:rPr>
              <a:t>dan</a:t>
            </a:r>
            <a:r>
              <a:rPr sz="1600" kern="1000" dirty="0">
                <a:latin typeface="Roboto" pitchFamily="2" charset="0"/>
                <a:ea typeface="Roboto" pitchFamily="2" charset="0"/>
                <a:cs typeface="Roboto" pitchFamily="2" charset="0"/>
              </a:rPr>
              <a:t> </a:t>
            </a:r>
            <a:r>
              <a:rPr sz="1600" kern="1000" dirty="0" err="1" smtClean="0">
                <a:latin typeface="Roboto" pitchFamily="2" charset="0"/>
                <a:ea typeface="Roboto" pitchFamily="2" charset="0"/>
                <a:cs typeface="Roboto" pitchFamily="2" charset="0"/>
              </a:rPr>
              <a:t>Evakuasi</a:t>
            </a:r>
            <a:endParaRPr sz="1600" kern="1000" dirty="0">
              <a:latin typeface="Roboto" pitchFamily="2" charset="0"/>
              <a:ea typeface="Roboto" pitchFamily="2" charset="0"/>
              <a:cs typeface="Roboto" pitchFamily="2" charset="0"/>
            </a:endParaRPr>
          </a:p>
        </p:txBody>
      </p:sp>
      <p:sp>
        <p:nvSpPr>
          <p:cNvPr id="55" name="object 55"/>
          <p:cNvSpPr txBox="1"/>
          <p:nvPr/>
        </p:nvSpPr>
        <p:spPr>
          <a:xfrm>
            <a:off x="5827268" y="2972538"/>
            <a:ext cx="5764491" cy="263662"/>
          </a:xfrm>
          <a:prstGeom prst="rect">
            <a:avLst/>
          </a:prstGeom>
        </p:spPr>
        <p:txBody>
          <a:bodyPr vert="horz" wrap="square" lIns="0" tIns="0" rIns="0" bIns="0" rtlCol="0">
            <a:spAutoFit/>
          </a:bodyPr>
          <a:lstStyle>
            <a:defPPr>
              <a:defRPr lang="id-ID"/>
            </a:defPPr>
            <a:lvl1pPr marR="44450" indent="0">
              <a:lnSpc>
                <a:spcPct val="115000"/>
              </a:lnSpc>
              <a:tabLst>
                <a:tab pos="5462270" algn="l"/>
              </a:tabLst>
              <a:defRPr sz="1600" b="1" kern="1000" spc="-15">
                <a:solidFill>
                  <a:schemeClr val="tx1">
                    <a:lumMod val="85000"/>
                    <a:lumOff val="15000"/>
                  </a:schemeClr>
                </a:solidFill>
                <a:latin typeface="Roboto" pitchFamily="2" charset="0"/>
                <a:ea typeface="Roboto" pitchFamily="2" charset="0"/>
                <a:cs typeface="Roboto" pitchFamily="2" charset="0"/>
              </a:defRPr>
            </a:lvl1pPr>
          </a:lstStyle>
          <a:p>
            <a:r>
              <a:rPr b="0" dirty="0" err="1"/>
              <a:t>Barang</a:t>
            </a:r>
            <a:r>
              <a:rPr b="0" dirty="0"/>
              <a:t> </a:t>
            </a:r>
            <a:r>
              <a:rPr b="0" dirty="0" err="1"/>
              <a:t>Menunggu</a:t>
            </a:r>
            <a:r>
              <a:rPr b="0" dirty="0"/>
              <a:t> </a:t>
            </a:r>
            <a:r>
              <a:rPr b="0" dirty="0" err="1"/>
              <a:t>Diproses</a:t>
            </a:r>
            <a:r>
              <a:rPr b="0" dirty="0"/>
              <a:t> </a:t>
            </a:r>
            <a:r>
              <a:rPr b="0" dirty="0" err="1"/>
              <a:t>Lebih</a:t>
            </a:r>
            <a:r>
              <a:rPr b="0" dirty="0"/>
              <a:t> </a:t>
            </a:r>
            <a:r>
              <a:rPr b="0" dirty="0" err="1"/>
              <a:t>Lanjut</a:t>
            </a:r>
            <a:r>
              <a:rPr b="0" dirty="0"/>
              <a:t> (WIP</a:t>
            </a:r>
            <a:r>
              <a:rPr b="0" dirty="0" smtClean="0"/>
              <a:t>)</a:t>
            </a:r>
            <a:endParaRPr b="0" dirty="0"/>
          </a:p>
        </p:txBody>
      </p:sp>
      <p:sp>
        <p:nvSpPr>
          <p:cNvPr id="56" name="object 56"/>
          <p:cNvSpPr txBox="1"/>
          <p:nvPr/>
        </p:nvSpPr>
        <p:spPr>
          <a:xfrm>
            <a:off x="5827268" y="4036536"/>
            <a:ext cx="5076825" cy="263662"/>
          </a:xfrm>
          <a:prstGeom prst="rect">
            <a:avLst/>
          </a:prstGeom>
        </p:spPr>
        <p:txBody>
          <a:bodyPr vert="horz" wrap="square" lIns="0" tIns="0" rIns="0" bIns="0" rtlCol="0">
            <a:spAutoFit/>
          </a:bodyPr>
          <a:lstStyle>
            <a:defPPr>
              <a:defRPr lang="id-ID"/>
            </a:defPPr>
            <a:lvl1pPr marR="44450" indent="0">
              <a:lnSpc>
                <a:spcPct val="115000"/>
              </a:lnSpc>
              <a:tabLst>
                <a:tab pos="5462270" algn="l"/>
              </a:tabLst>
              <a:defRPr sz="1600" b="1" kern="1000" spc="-15">
                <a:solidFill>
                  <a:schemeClr val="tx1">
                    <a:lumMod val="85000"/>
                    <a:lumOff val="15000"/>
                  </a:schemeClr>
                </a:solidFill>
                <a:latin typeface="Roboto" pitchFamily="2" charset="0"/>
                <a:ea typeface="Roboto" pitchFamily="2" charset="0"/>
                <a:cs typeface="Roboto" pitchFamily="2" charset="0"/>
              </a:defRPr>
            </a:lvl1pPr>
          </a:lstStyle>
          <a:p>
            <a:r>
              <a:rPr b="0" dirty="0" err="1"/>
              <a:t>Barang</a:t>
            </a:r>
            <a:r>
              <a:rPr b="0" dirty="0"/>
              <a:t> </a:t>
            </a:r>
            <a:r>
              <a:rPr b="0" dirty="0" err="1" smtClean="0"/>
              <a:t>Cacat</a:t>
            </a:r>
            <a:r>
              <a:rPr lang="en-US" b="0" dirty="0" smtClean="0"/>
              <a:t>,</a:t>
            </a:r>
            <a:r>
              <a:rPr b="0" dirty="0" smtClean="0"/>
              <a:t> </a:t>
            </a:r>
            <a:r>
              <a:rPr b="0" dirty="0" err="1"/>
              <a:t>Barang</a:t>
            </a:r>
            <a:r>
              <a:rPr b="0" dirty="0"/>
              <a:t> </a:t>
            </a:r>
            <a:r>
              <a:rPr b="0" dirty="0" err="1"/>
              <a:t>Tidak</a:t>
            </a:r>
            <a:r>
              <a:rPr b="0" dirty="0"/>
              <a:t> </a:t>
            </a:r>
            <a:r>
              <a:rPr b="0" dirty="0" err="1" smtClean="0"/>
              <a:t>Terpakai</a:t>
            </a:r>
            <a:r>
              <a:rPr lang="en-US" b="0" dirty="0" smtClean="0"/>
              <a:t>,</a:t>
            </a:r>
            <a:r>
              <a:rPr b="0" dirty="0" smtClean="0"/>
              <a:t> </a:t>
            </a:r>
            <a:r>
              <a:rPr b="0" dirty="0" err="1"/>
              <a:t>Tanda</a:t>
            </a:r>
            <a:r>
              <a:rPr b="0" dirty="0"/>
              <a:t> </a:t>
            </a:r>
            <a:r>
              <a:rPr b="0" dirty="0" err="1" smtClean="0"/>
              <a:t>Berhenti</a:t>
            </a:r>
            <a:endParaRPr b="0" dirty="0"/>
          </a:p>
        </p:txBody>
      </p:sp>
      <p:sp>
        <p:nvSpPr>
          <p:cNvPr id="57" name="object 57"/>
          <p:cNvSpPr txBox="1"/>
          <p:nvPr/>
        </p:nvSpPr>
        <p:spPr>
          <a:xfrm>
            <a:off x="5827267" y="4573717"/>
            <a:ext cx="5582920" cy="263662"/>
          </a:xfrm>
          <a:prstGeom prst="rect">
            <a:avLst/>
          </a:prstGeom>
        </p:spPr>
        <p:txBody>
          <a:bodyPr vert="horz" wrap="square" lIns="0" tIns="0" rIns="0" bIns="0" rtlCol="0">
            <a:spAutoFit/>
          </a:bodyPr>
          <a:lstStyle>
            <a:defPPr>
              <a:defRPr lang="id-ID"/>
            </a:defPPr>
            <a:lvl1pPr marR="44450" indent="0">
              <a:lnSpc>
                <a:spcPct val="115000"/>
              </a:lnSpc>
              <a:tabLst>
                <a:tab pos="5462270" algn="l"/>
              </a:tabLst>
              <a:defRPr sz="1600" b="1" kern="1000" spc="-15">
                <a:solidFill>
                  <a:schemeClr val="tx1">
                    <a:lumMod val="85000"/>
                    <a:lumOff val="15000"/>
                  </a:schemeClr>
                </a:solidFill>
                <a:latin typeface="Roboto" pitchFamily="2" charset="0"/>
                <a:ea typeface="Roboto" pitchFamily="2" charset="0"/>
                <a:cs typeface="Roboto" pitchFamily="2" charset="0"/>
              </a:defRPr>
            </a:lvl1pPr>
          </a:lstStyle>
          <a:p>
            <a:r>
              <a:rPr b="0" dirty="0" err="1" smtClean="0"/>
              <a:t>Inventaris</a:t>
            </a:r>
            <a:r>
              <a:rPr lang="en-US" b="0" dirty="0" smtClean="0"/>
              <a:t>,</a:t>
            </a:r>
            <a:r>
              <a:rPr b="0" dirty="0" smtClean="0"/>
              <a:t> </a:t>
            </a:r>
            <a:r>
              <a:rPr b="0" dirty="0" err="1"/>
              <a:t>Identitas</a:t>
            </a:r>
            <a:r>
              <a:rPr b="0" dirty="0"/>
              <a:t> Laci </a:t>
            </a:r>
            <a:r>
              <a:rPr b="0" dirty="0" err="1"/>
              <a:t>Penyimpanan</a:t>
            </a:r>
            <a:r>
              <a:rPr b="0" dirty="0"/>
              <a:t>, </a:t>
            </a:r>
            <a:r>
              <a:rPr b="0" dirty="0" err="1"/>
              <a:t>Rak</a:t>
            </a:r>
            <a:r>
              <a:rPr b="0" dirty="0"/>
              <a:t>, </a:t>
            </a:r>
            <a:r>
              <a:rPr b="0" dirty="0" err="1"/>
              <a:t>Peralatan</a:t>
            </a:r>
            <a:r>
              <a:rPr b="0" dirty="0"/>
              <a:t>, </a:t>
            </a:r>
            <a:r>
              <a:rPr b="0" dirty="0" err="1" smtClean="0"/>
              <a:t>ds</a:t>
            </a:r>
            <a:r>
              <a:rPr lang="en-US" b="0" dirty="0" err="1" smtClean="0"/>
              <a:t>j</a:t>
            </a:r>
            <a:endParaRPr b="0" dirty="0"/>
          </a:p>
        </p:txBody>
      </p:sp>
      <p:sp>
        <p:nvSpPr>
          <p:cNvPr id="58" name="object 58"/>
          <p:cNvSpPr txBox="1"/>
          <p:nvPr/>
        </p:nvSpPr>
        <p:spPr>
          <a:xfrm>
            <a:off x="5827267" y="5110618"/>
            <a:ext cx="5109210" cy="283154"/>
          </a:xfrm>
          <a:prstGeom prst="rect">
            <a:avLst/>
          </a:prstGeom>
        </p:spPr>
        <p:txBody>
          <a:bodyPr vert="horz" wrap="square" lIns="0" tIns="0" rIns="0" bIns="0" rtlCol="0">
            <a:spAutoFit/>
          </a:bodyPr>
          <a:lstStyle>
            <a:defPPr>
              <a:defRPr lang="id-ID"/>
            </a:defPPr>
            <a:lvl1pPr marR="44450" indent="0">
              <a:lnSpc>
                <a:spcPct val="115000"/>
              </a:lnSpc>
              <a:tabLst>
                <a:tab pos="5462270" algn="l"/>
              </a:tabLst>
              <a:defRPr sz="1600" b="1" kern="1000" spc="-15">
                <a:solidFill>
                  <a:schemeClr val="tx1">
                    <a:lumMod val="85000"/>
                    <a:lumOff val="15000"/>
                  </a:schemeClr>
                </a:solidFill>
                <a:latin typeface="Roboto" pitchFamily="2" charset="0"/>
                <a:ea typeface="Roboto" pitchFamily="2" charset="0"/>
                <a:cs typeface="Roboto" pitchFamily="2" charset="0"/>
              </a:defRPr>
            </a:lvl1pPr>
          </a:lstStyle>
          <a:p>
            <a:r>
              <a:rPr b="0" dirty="0"/>
              <a:t>Area </a:t>
            </a:r>
            <a:r>
              <a:rPr b="0" dirty="0" err="1"/>
              <a:t>Terbatas</a:t>
            </a:r>
            <a:r>
              <a:rPr b="0" dirty="0"/>
              <a:t> </a:t>
            </a:r>
            <a:r>
              <a:rPr b="0" dirty="0" err="1"/>
              <a:t>Untuk</a:t>
            </a:r>
            <a:r>
              <a:rPr b="0" dirty="0"/>
              <a:t> </a:t>
            </a:r>
            <a:r>
              <a:rPr b="0" dirty="0" err="1"/>
              <a:t>Untuk</a:t>
            </a:r>
            <a:r>
              <a:rPr b="0" dirty="0"/>
              <a:t> </a:t>
            </a:r>
            <a:r>
              <a:rPr b="0" dirty="0" err="1"/>
              <a:t>Kepentingan</a:t>
            </a:r>
            <a:r>
              <a:rPr b="0" dirty="0"/>
              <a:t> </a:t>
            </a:r>
            <a:r>
              <a:rPr b="0" dirty="0" err="1" smtClean="0"/>
              <a:t>Operasional</a:t>
            </a:r>
            <a:endParaRPr b="0" dirty="0"/>
          </a:p>
        </p:txBody>
      </p:sp>
      <p:sp>
        <p:nvSpPr>
          <p:cNvPr id="59" name="object 59"/>
          <p:cNvSpPr txBox="1"/>
          <p:nvPr/>
        </p:nvSpPr>
        <p:spPr>
          <a:xfrm>
            <a:off x="5827268" y="5667256"/>
            <a:ext cx="5151755" cy="283154"/>
          </a:xfrm>
          <a:prstGeom prst="rect">
            <a:avLst/>
          </a:prstGeom>
        </p:spPr>
        <p:txBody>
          <a:bodyPr vert="horz" wrap="square" lIns="0" tIns="0" rIns="0" bIns="0" rtlCol="0">
            <a:spAutoFit/>
          </a:bodyPr>
          <a:lstStyle>
            <a:defPPr>
              <a:defRPr lang="id-ID"/>
            </a:defPPr>
            <a:lvl1pPr marR="44450" indent="0">
              <a:lnSpc>
                <a:spcPct val="115000"/>
              </a:lnSpc>
              <a:tabLst>
                <a:tab pos="5462270" algn="l"/>
              </a:tabLst>
              <a:defRPr sz="1600" b="1" kern="1000" spc="-15">
                <a:solidFill>
                  <a:schemeClr val="tx1">
                    <a:lumMod val="85000"/>
                    <a:lumOff val="15000"/>
                  </a:schemeClr>
                </a:solidFill>
                <a:latin typeface="Roboto" pitchFamily="2" charset="0"/>
                <a:ea typeface="Roboto" pitchFamily="2" charset="0"/>
                <a:cs typeface="Roboto" pitchFamily="2" charset="0"/>
              </a:defRPr>
            </a:lvl1pPr>
          </a:lstStyle>
          <a:p>
            <a:r>
              <a:rPr b="0" dirty="0"/>
              <a:t>Area </a:t>
            </a:r>
            <a:r>
              <a:rPr b="0" dirty="0" err="1"/>
              <a:t>Terbatas</a:t>
            </a:r>
            <a:r>
              <a:rPr b="0" dirty="0"/>
              <a:t> </a:t>
            </a:r>
            <a:r>
              <a:rPr b="0" dirty="0" err="1"/>
              <a:t>Untuk</a:t>
            </a:r>
            <a:r>
              <a:rPr b="0" dirty="0"/>
              <a:t> </a:t>
            </a:r>
            <a:r>
              <a:rPr b="0" dirty="0" err="1"/>
              <a:t>Untuk</a:t>
            </a:r>
            <a:r>
              <a:rPr b="0" dirty="0"/>
              <a:t> </a:t>
            </a:r>
            <a:r>
              <a:rPr b="0" dirty="0" err="1"/>
              <a:t>Kepentingan</a:t>
            </a:r>
            <a:r>
              <a:rPr b="0" dirty="0"/>
              <a:t> </a:t>
            </a:r>
            <a:r>
              <a:rPr b="0" dirty="0" err="1" smtClean="0"/>
              <a:t>Keselamatan</a:t>
            </a:r>
            <a:endParaRPr b="0" dirty="0"/>
          </a:p>
        </p:txBody>
      </p:sp>
      <p:sp>
        <p:nvSpPr>
          <p:cNvPr id="60" name="object 60"/>
          <p:cNvSpPr txBox="1"/>
          <p:nvPr/>
        </p:nvSpPr>
        <p:spPr>
          <a:xfrm>
            <a:off x="5827268" y="6245429"/>
            <a:ext cx="1602105" cy="283154"/>
          </a:xfrm>
          <a:prstGeom prst="rect">
            <a:avLst/>
          </a:prstGeom>
        </p:spPr>
        <p:txBody>
          <a:bodyPr vert="horz" wrap="square" lIns="0" tIns="0" rIns="0" bIns="0" rtlCol="0">
            <a:spAutoFit/>
          </a:bodyPr>
          <a:lstStyle>
            <a:defPPr>
              <a:defRPr lang="id-ID"/>
            </a:defPPr>
            <a:lvl1pPr marR="44450" indent="0">
              <a:lnSpc>
                <a:spcPct val="115000"/>
              </a:lnSpc>
              <a:tabLst>
                <a:tab pos="5462270" algn="l"/>
              </a:tabLst>
              <a:defRPr sz="1600" b="1" kern="1000" spc="-15">
                <a:solidFill>
                  <a:schemeClr val="tx1">
                    <a:lumMod val="85000"/>
                    <a:lumOff val="15000"/>
                  </a:schemeClr>
                </a:solidFill>
                <a:latin typeface="Roboto" pitchFamily="2" charset="0"/>
                <a:ea typeface="Roboto" pitchFamily="2" charset="0"/>
                <a:cs typeface="Roboto" pitchFamily="2" charset="0"/>
              </a:defRPr>
            </a:lvl1pPr>
          </a:lstStyle>
          <a:p>
            <a:r>
              <a:rPr b="0" dirty="0" err="1"/>
              <a:t>Zona</a:t>
            </a:r>
            <a:r>
              <a:rPr b="0" dirty="0"/>
              <a:t> </a:t>
            </a:r>
            <a:r>
              <a:rPr b="0" dirty="0" err="1"/>
              <a:t>Berbahaya</a:t>
            </a:r>
            <a:endParaRPr b="0" dirty="0"/>
          </a:p>
        </p:txBody>
      </p:sp>
      <p:sp>
        <p:nvSpPr>
          <p:cNvPr id="61" name="object 61"/>
          <p:cNvSpPr/>
          <p:nvPr/>
        </p:nvSpPr>
        <p:spPr>
          <a:xfrm>
            <a:off x="3221735" y="1240536"/>
            <a:ext cx="0" cy="5318760"/>
          </a:xfrm>
          <a:custGeom>
            <a:avLst/>
            <a:gdLst/>
            <a:ahLst/>
            <a:cxnLst/>
            <a:rect l="l" t="t" r="r" b="b"/>
            <a:pathLst>
              <a:path h="5318759">
                <a:moveTo>
                  <a:pt x="0" y="0"/>
                </a:moveTo>
                <a:lnTo>
                  <a:pt x="0" y="5318760"/>
                </a:lnTo>
              </a:path>
            </a:pathLst>
          </a:custGeom>
          <a:ln w="6102">
            <a:solidFill>
              <a:srgbClr val="000000">
                <a:alpha val="12157"/>
              </a:srgbClr>
            </a:solidFill>
          </a:ln>
        </p:spPr>
        <p:txBody>
          <a:bodyPr wrap="square" lIns="0" tIns="0" rIns="0" bIns="0" rtlCol="0"/>
          <a:lstStyle/>
          <a:p>
            <a:endParaRPr/>
          </a:p>
        </p:txBody>
      </p:sp>
      <p:sp>
        <p:nvSpPr>
          <p:cNvPr id="62" name="object 55"/>
          <p:cNvSpPr txBox="1"/>
          <p:nvPr/>
        </p:nvSpPr>
        <p:spPr>
          <a:xfrm>
            <a:off x="5827269" y="3501742"/>
            <a:ext cx="5764491" cy="283154"/>
          </a:xfrm>
          <a:prstGeom prst="rect">
            <a:avLst/>
          </a:prstGeom>
        </p:spPr>
        <p:txBody>
          <a:bodyPr vert="horz" wrap="square" lIns="0" tIns="0" rIns="0" bIns="0" rtlCol="0">
            <a:spAutoFit/>
          </a:bodyPr>
          <a:lstStyle>
            <a:defPPr>
              <a:defRPr lang="id-ID"/>
            </a:defPPr>
            <a:lvl1pPr marR="44450" indent="0">
              <a:lnSpc>
                <a:spcPct val="115000"/>
              </a:lnSpc>
              <a:tabLst>
                <a:tab pos="5462270" algn="l"/>
              </a:tabLst>
              <a:defRPr sz="1600" b="1" kern="1000" spc="-15">
                <a:solidFill>
                  <a:schemeClr val="tx1">
                    <a:lumMod val="85000"/>
                    <a:lumOff val="15000"/>
                  </a:schemeClr>
                </a:solidFill>
                <a:latin typeface="Roboto" pitchFamily="2" charset="0"/>
                <a:ea typeface="Roboto" pitchFamily="2" charset="0"/>
                <a:cs typeface="Roboto" pitchFamily="2" charset="0"/>
              </a:defRPr>
            </a:lvl1pPr>
          </a:lstStyle>
          <a:p>
            <a:r>
              <a:rPr b="0" dirty="0" err="1" smtClean="0"/>
              <a:t>Barang</a:t>
            </a:r>
            <a:r>
              <a:rPr b="0" dirty="0" smtClean="0"/>
              <a:t> </a:t>
            </a:r>
            <a:r>
              <a:rPr b="0" dirty="0" err="1"/>
              <a:t>Inspeksi</a:t>
            </a:r>
            <a:r>
              <a:rPr b="0" dirty="0"/>
              <a:t> </a:t>
            </a:r>
            <a:r>
              <a:rPr b="0" dirty="0" smtClean="0"/>
              <a:t>QC</a:t>
            </a:r>
            <a:endParaRPr b="0"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50592" y="1213145"/>
            <a:ext cx="3645272" cy="164587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94943" y="1213103"/>
            <a:ext cx="1578864" cy="29565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03264" y="1231392"/>
            <a:ext cx="2310384" cy="162763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70560" y="4169675"/>
            <a:ext cx="2469887" cy="235914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096001" y="2944355"/>
            <a:ext cx="2510380" cy="1639836"/>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242559" y="4614667"/>
            <a:ext cx="1347258" cy="1938513"/>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6717793" y="4632960"/>
            <a:ext cx="1895855" cy="189585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3773424" y="2962673"/>
            <a:ext cx="2212141" cy="1603118"/>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3773424" y="4614655"/>
            <a:ext cx="1353323" cy="193854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12" name="object 12"/>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sv-SE" sz="3400" smtClean="0">
                <a:solidFill>
                  <a:schemeClr val="bg1"/>
                </a:solidFill>
                <a:latin typeface="Roboto" pitchFamily="2" charset="0"/>
                <a:ea typeface="Roboto" pitchFamily="2" charset="0"/>
                <a:cs typeface="Roboto" pitchFamily="2" charset="0"/>
              </a:rPr>
              <a:t>Contoh Dokumentasi Penerapan 5</a:t>
            </a:r>
            <a:r>
              <a:rPr lang="id-ID" sz="3400" smtClean="0">
                <a:solidFill>
                  <a:schemeClr val="bg1"/>
                </a:solidFill>
                <a:latin typeface="Roboto" pitchFamily="2" charset="0"/>
                <a:ea typeface="Roboto" pitchFamily="2" charset="0"/>
                <a:cs typeface="Roboto" pitchFamily="2" charset="0"/>
              </a:rPr>
              <a:t>R</a:t>
            </a:r>
            <a:r>
              <a:rPr lang="sv-SE" sz="3400" smtClean="0">
                <a:solidFill>
                  <a:schemeClr val="bg1"/>
                </a:solidFill>
                <a:latin typeface="Roboto" pitchFamily="2" charset="0"/>
                <a:ea typeface="Roboto" pitchFamily="2" charset="0"/>
                <a:cs typeface="Roboto" pitchFamily="2" charset="0"/>
              </a:rPr>
              <a:t> Di Tempat Kerja</a:t>
            </a:r>
            <a:endParaRPr lang="sv-SE" sz="3400">
              <a:solidFill>
                <a:schemeClr val="bg1"/>
              </a:solidFill>
              <a:latin typeface="Roboto" pitchFamily="2" charset="0"/>
              <a:ea typeface="Roboto" pitchFamily="2" charset="0"/>
              <a:cs typeface="Roboto" pitchFamily="2" charset="0"/>
            </a:endParaRPr>
          </a:p>
        </p:txBody>
      </p:sp>
      <p:sp>
        <p:nvSpPr>
          <p:cNvPr id="14" name="object 14"/>
          <p:cNvSpPr/>
          <p:nvPr/>
        </p:nvSpPr>
        <p:spPr>
          <a:xfrm>
            <a:off x="9137904" y="2304288"/>
            <a:ext cx="2383536" cy="3048000"/>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76016" y="1341120"/>
            <a:ext cx="3169920" cy="284073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99103" y="4828033"/>
            <a:ext cx="2523744" cy="11277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830568" y="2703576"/>
            <a:ext cx="30480" cy="41910"/>
          </a:xfrm>
          <a:custGeom>
            <a:avLst/>
            <a:gdLst/>
            <a:ahLst/>
            <a:cxnLst/>
            <a:rect l="l" t="t" r="r" b="b"/>
            <a:pathLst>
              <a:path w="30479" h="41910">
                <a:moveTo>
                  <a:pt x="0" y="41656"/>
                </a:moveTo>
                <a:lnTo>
                  <a:pt x="2387" y="25288"/>
                </a:lnTo>
                <a:lnTo>
                  <a:pt x="8905" y="12065"/>
                </a:lnTo>
                <a:lnTo>
                  <a:pt x="18591" y="3222"/>
                </a:lnTo>
                <a:lnTo>
                  <a:pt x="30479" y="0"/>
                </a:lnTo>
              </a:path>
            </a:pathLst>
          </a:custGeom>
          <a:ln w="6102">
            <a:solidFill>
              <a:srgbClr val="000000"/>
            </a:solidFill>
          </a:ln>
        </p:spPr>
        <p:txBody>
          <a:bodyPr wrap="square" lIns="0" tIns="0" rIns="0" bIns="0" rtlCol="0"/>
          <a:lstStyle/>
          <a:p>
            <a:endParaRPr/>
          </a:p>
        </p:txBody>
      </p:sp>
      <p:sp>
        <p:nvSpPr>
          <p:cNvPr id="5" name="object 5"/>
          <p:cNvSpPr/>
          <p:nvPr/>
        </p:nvSpPr>
        <p:spPr bwMode="auto">
          <a:xfrm>
            <a:off x="231648" y="1341119"/>
            <a:ext cx="2468879" cy="461467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7" name="object 7"/>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sv-SE" sz="3400" smtClean="0">
                <a:solidFill>
                  <a:schemeClr val="bg1"/>
                </a:solidFill>
                <a:latin typeface="Roboto" pitchFamily="2" charset="0"/>
                <a:ea typeface="Roboto" pitchFamily="2" charset="0"/>
                <a:cs typeface="Roboto" pitchFamily="2" charset="0"/>
              </a:rPr>
              <a:t>LOTO (</a:t>
            </a:r>
            <a:r>
              <a:rPr lang="sv-SE" sz="3400" i="1" smtClean="0">
                <a:solidFill>
                  <a:schemeClr val="bg1"/>
                </a:solidFill>
                <a:latin typeface="Roboto" pitchFamily="2" charset="0"/>
                <a:ea typeface="Roboto" pitchFamily="2" charset="0"/>
                <a:cs typeface="Roboto" pitchFamily="2" charset="0"/>
              </a:rPr>
              <a:t>Lockout – Tagout</a:t>
            </a:r>
            <a:r>
              <a:rPr lang="sv-SE" sz="3400" smtClean="0">
                <a:solidFill>
                  <a:schemeClr val="bg1"/>
                </a:solidFill>
                <a:latin typeface="Roboto" pitchFamily="2" charset="0"/>
                <a:ea typeface="Roboto" pitchFamily="2" charset="0"/>
                <a:cs typeface="Roboto" pitchFamily="2" charset="0"/>
              </a:rPr>
              <a:t>)</a:t>
            </a:r>
            <a:endParaRPr lang="sv-SE" sz="3400">
              <a:solidFill>
                <a:schemeClr val="bg1"/>
              </a:solidFill>
              <a:latin typeface="Roboto" pitchFamily="2" charset="0"/>
              <a:ea typeface="Roboto" pitchFamily="2" charset="0"/>
              <a:cs typeface="Roboto" pitchFamily="2" charset="0"/>
            </a:endParaRPr>
          </a:p>
        </p:txBody>
      </p:sp>
      <p:sp>
        <p:nvSpPr>
          <p:cNvPr id="9" name="object 9"/>
          <p:cNvSpPr txBox="1"/>
          <p:nvPr/>
        </p:nvSpPr>
        <p:spPr>
          <a:xfrm>
            <a:off x="6904736" y="1292860"/>
            <a:ext cx="4678680" cy="5355312"/>
          </a:xfrm>
          <a:prstGeom prst="rect">
            <a:avLst/>
          </a:prstGeom>
        </p:spPr>
        <p:txBody>
          <a:bodyPr vert="horz" wrap="square" lIns="0" tIns="0" rIns="0" bIns="0" rtlCol="0">
            <a:spAutoFit/>
          </a:bodyPr>
          <a:lstStyle/>
          <a:p>
            <a:pPr>
              <a:lnSpc>
                <a:spcPct val="100000"/>
              </a:lnSpc>
            </a:pPr>
            <a:r>
              <a:rPr sz="2400" b="1" spc="20">
                <a:solidFill>
                  <a:srgbClr val="2962FF"/>
                </a:solidFill>
                <a:latin typeface="Roboto" pitchFamily="2" charset="0"/>
                <a:ea typeface="Roboto" pitchFamily="2" charset="0"/>
                <a:cs typeface="Roboto" pitchFamily="2" charset="0"/>
              </a:rPr>
              <a:t>Pengertian</a:t>
            </a:r>
          </a:p>
          <a:p>
            <a:pPr marR="44450">
              <a:lnSpc>
                <a:spcPct val="100000"/>
              </a:lnSpc>
            </a:pPr>
            <a:r>
              <a:rPr sz="2000" kern="500" spc="-15">
                <a:solidFill>
                  <a:schemeClr val="tx1">
                    <a:lumMod val="85000"/>
                    <a:lumOff val="15000"/>
                  </a:schemeClr>
                </a:solidFill>
                <a:latin typeface="Roboto Medium" pitchFamily="2" charset="0"/>
                <a:ea typeface="Roboto Medium" pitchFamily="2" charset="0"/>
                <a:cs typeface="Roboto Medium" pitchFamily="2" charset="0"/>
              </a:rPr>
              <a:t>Suatu prosedur untuk menjamin mesin/alat berbahaya secara tepat telah dimatikan dan tidak akan menyala kembali selama pekerjaan berbahaya ataupun pekerjaan perbaikan dan perawatan berlangsung sampai dengan pekerjaan tersebut </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berakhir</a:t>
            </a:r>
            <a:endParaRPr sz="2000" kern="500" spc="-15">
              <a:solidFill>
                <a:schemeClr val="tx1">
                  <a:lumMod val="85000"/>
                  <a:lumOff val="15000"/>
                </a:schemeClr>
              </a:solidFill>
              <a:latin typeface="Roboto Medium" pitchFamily="2" charset="0"/>
              <a:ea typeface="Roboto Medium" pitchFamily="2" charset="0"/>
              <a:cs typeface="Roboto Medium" pitchFamily="2" charset="0"/>
            </a:endParaRPr>
          </a:p>
          <a:p>
            <a:pPr>
              <a:spcBef>
                <a:spcPts val="2400"/>
              </a:spcBef>
            </a:pPr>
            <a:r>
              <a:rPr sz="2400" b="1" spc="20">
                <a:solidFill>
                  <a:srgbClr val="2962FF"/>
                </a:solidFill>
                <a:latin typeface="Roboto" pitchFamily="2" charset="0"/>
                <a:ea typeface="Roboto" pitchFamily="2" charset="0"/>
                <a:cs typeface="Roboto" pitchFamily="2" charset="0"/>
              </a:rPr>
              <a:t>Prosedur Umum</a:t>
            </a:r>
          </a:p>
          <a:p>
            <a:pPr marL="263525" marR="44450" indent="-263525">
              <a:buAutoNum type="arabicPeriod"/>
              <a:tabLst>
                <a:tab pos="287020" algn="l"/>
              </a:tabLst>
            </a:pPr>
            <a:r>
              <a:rPr sz="2000" kern="500" spc="-15">
                <a:solidFill>
                  <a:schemeClr val="tx1">
                    <a:lumMod val="85000"/>
                    <a:lumOff val="15000"/>
                  </a:schemeClr>
                </a:solidFill>
                <a:latin typeface="Roboto Medium" pitchFamily="2" charset="0"/>
                <a:ea typeface="Roboto Medium" pitchFamily="2" charset="0"/>
                <a:cs typeface="Roboto Medium" pitchFamily="2" charset="0"/>
              </a:rPr>
              <a:t>Mengidentifikasi sumber energi.</a:t>
            </a:r>
          </a:p>
          <a:p>
            <a:pPr marL="263525" marR="44450" indent="-263525">
              <a:buAutoNum type="arabicPeriod"/>
              <a:tabLst>
                <a:tab pos="287020" algn="l"/>
              </a:tabLst>
            </a:pPr>
            <a:r>
              <a:rPr sz="2000" kern="500" spc="-15">
                <a:solidFill>
                  <a:schemeClr val="tx1">
                    <a:lumMod val="85000"/>
                    <a:lumOff val="15000"/>
                  </a:schemeClr>
                </a:solidFill>
                <a:latin typeface="Roboto Medium" pitchFamily="2" charset="0"/>
                <a:ea typeface="Roboto Medium" pitchFamily="2" charset="0"/>
                <a:cs typeface="Roboto Medium" pitchFamily="2" charset="0"/>
              </a:rPr>
              <a:t>Mengisolasi dan mematikan sumber energi.</a:t>
            </a:r>
          </a:p>
          <a:p>
            <a:pPr marL="263525" marR="44450" indent="-263525">
              <a:buAutoNum type="arabicPeriod"/>
              <a:tabLst>
                <a:tab pos="287020" algn="l"/>
              </a:tabLst>
            </a:pPr>
            <a:r>
              <a:rPr sz="2000" kern="500" spc="-15">
                <a:solidFill>
                  <a:schemeClr val="tx1">
                    <a:lumMod val="85000"/>
                    <a:lumOff val="15000"/>
                  </a:schemeClr>
                </a:solidFill>
                <a:latin typeface="Roboto Medium" pitchFamily="2" charset="0"/>
                <a:ea typeface="Roboto Medium" pitchFamily="2" charset="0"/>
                <a:cs typeface="Roboto Medium" pitchFamily="2" charset="0"/>
              </a:rPr>
              <a:t>Mengunci dan memberi tanda bahaya pada sumber energi.</a:t>
            </a:r>
          </a:p>
          <a:p>
            <a:pPr marL="263525" marR="44450" indent="-263525">
              <a:buAutoNum type="arabicPeriod"/>
              <a:tabLst>
                <a:tab pos="287020" algn="l"/>
              </a:tabLst>
            </a:pPr>
            <a:r>
              <a:rPr sz="2000" kern="500" spc="-15">
                <a:solidFill>
                  <a:schemeClr val="tx1">
                    <a:lumMod val="85000"/>
                    <a:lumOff val="15000"/>
                  </a:schemeClr>
                </a:solidFill>
                <a:latin typeface="Roboto Medium" pitchFamily="2" charset="0"/>
                <a:ea typeface="Roboto Medium" pitchFamily="2" charset="0"/>
                <a:cs typeface="Roboto Medium" pitchFamily="2" charset="0"/>
              </a:rPr>
              <a:t>Memastikan keefektifan isolasi </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sumber energi</a:t>
            </a:r>
            <a:r>
              <a:rPr sz="2000" kern="500" spc="-15">
                <a:solidFill>
                  <a:schemeClr val="tx1">
                    <a:lumMod val="85000"/>
                    <a:lumOff val="15000"/>
                  </a:schemeClr>
                </a:solidFill>
                <a:latin typeface="Roboto Medium" pitchFamily="2" charset="0"/>
                <a:ea typeface="Roboto Medium" pitchFamily="2" charset="0"/>
                <a:cs typeface="Roboto Medium" pitchFamily="2" charset="0"/>
              </a:rPr>
              <a:t>.</a:t>
            </a:r>
          </a:p>
        </p:txBody>
      </p:sp>
      <p:sp>
        <p:nvSpPr>
          <p:cNvPr id="13" name="object 13"/>
          <p:cNvSpPr/>
          <p:nvPr/>
        </p:nvSpPr>
        <p:spPr>
          <a:xfrm>
            <a:off x="6483096" y="1264920"/>
            <a:ext cx="0" cy="5166995"/>
          </a:xfrm>
          <a:custGeom>
            <a:avLst/>
            <a:gdLst/>
            <a:ahLst/>
            <a:cxnLst/>
            <a:rect l="l" t="t" r="r" b="b"/>
            <a:pathLst>
              <a:path h="5166995">
                <a:moveTo>
                  <a:pt x="0" y="0"/>
                </a:moveTo>
                <a:lnTo>
                  <a:pt x="0" y="5166982"/>
                </a:lnTo>
              </a:path>
            </a:pathLst>
          </a:custGeom>
          <a:ln w="6102">
            <a:solidFill>
              <a:srgbClr val="000000">
                <a:alpha val="12157"/>
              </a:srgbClr>
            </a:solidFill>
          </a:ln>
        </p:spPr>
        <p:txBody>
          <a:bodyPr wrap="square" lIns="0" tIns="0" rIns="0" bIns="0" rtlCol="0"/>
          <a:lstStyle/>
          <a:p>
            <a:endParaRPr/>
          </a:p>
        </p:txBody>
      </p:sp>
      <p:sp>
        <p:nvSpPr>
          <p:cNvPr id="14" name="object 9"/>
          <p:cNvSpPr txBox="1"/>
          <p:nvPr/>
        </p:nvSpPr>
        <p:spPr>
          <a:xfrm>
            <a:off x="740309" y="6089903"/>
            <a:ext cx="145155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Tanda LOTO</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15" name="object 9"/>
          <p:cNvSpPr txBox="1"/>
          <p:nvPr/>
        </p:nvSpPr>
        <p:spPr>
          <a:xfrm>
            <a:off x="4035197" y="6089903"/>
            <a:ext cx="145155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Penerapan LOTO</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16" name="object 9"/>
          <p:cNvSpPr txBox="1"/>
          <p:nvPr/>
        </p:nvSpPr>
        <p:spPr>
          <a:xfrm>
            <a:off x="4035198" y="4343400"/>
            <a:ext cx="145155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Peralatan LOTO</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Tree>
    <p:extLst>
      <p:ext uri="{BB962C8B-B14F-4D97-AF65-F5344CB8AC3E}">
        <p14:creationId xmlns:p14="http://schemas.microsoft.com/office/powerpoint/2010/main" val="6475373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5" name="object 5"/>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sv-SE" sz="3400" kern="100000" dirty="0" smtClean="0">
                <a:solidFill>
                  <a:schemeClr val="bg1"/>
                </a:solidFill>
                <a:latin typeface="Roboto" pitchFamily="2" charset="0"/>
                <a:ea typeface="Roboto" pitchFamily="2" charset="0"/>
                <a:cs typeface="Roboto" pitchFamily="2" charset="0"/>
              </a:rPr>
              <a:t>Izin Pekerjaan Bahaya/Resiko Tinggi</a:t>
            </a:r>
            <a:endParaRPr lang="sv-SE" sz="3400" kern="100000" dirty="0">
              <a:solidFill>
                <a:schemeClr val="bg1"/>
              </a:solidFill>
              <a:latin typeface="Roboto" pitchFamily="2" charset="0"/>
              <a:ea typeface="Roboto" pitchFamily="2" charset="0"/>
              <a:cs typeface="Roboto" pitchFamily="2" charset="0"/>
            </a:endParaRPr>
          </a:p>
        </p:txBody>
      </p:sp>
      <p:sp>
        <p:nvSpPr>
          <p:cNvPr id="7" name="object 7"/>
          <p:cNvSpPr/>
          <p:nvPr/>
        </p:nvSpPr>
        <p:spPr>
          <a:xfrm>
            <a:off x="6515100" y="1344167"/>
            <a:ext cx="0" cy="5166995"/>
          </a:xfrm>
          <a:custGeom>
            <a:avLst/>
            <a:gdLst/>
            <a:ahLst/>
            <a:cxnLst/>
            <a:rect l="l" t="t" r="r" b="b"/>
            <a:pathLst>
              <a:path h="5166995">
                <a:moveTo>
                  <a:pt x="0" y="0"/>
                </a:moveTo>
                <a:lnTo>
                  <a:pt x="0" y="5166982"/>
                </a:lnTo>
              </a:path>
            </a:pathLst>
          </a:custGeom>
          <a:ln w="6102">
            <a:solidFill>
              <a:srgbClr val="000000">
                <a:alpha val="12157"/>
              </a:srgbClr>
            </a:solidFill>
          </a:ln>
        </p:spPr>
        <p:txBody>
          <a:bodyPr wrap="square" lIns="0" tIns="0" rIns="0" bIns="0" rtlCol="0"/>
          <a:lstStyle/>
          <a:p>
            <a:endParaRPr/>
          </a:p>
        </p:txBody>
      </p:sp>
      <p:sp>
        <p:nvSpPr>
          <p:cNvPr id="10" name="object 4"/>
          <p:cNvSpPr txBox="1"/>
          <p:nvPr/>
        </p:nvSpPr>
        <p:spPr>
          <a:xfrm>
            <a:off x="904010" y="1506221"/>
            <a:ext cx="5181600" cy="4056834"/>
          </a:xfrm>
          <a:prstGeom prst="rect">
            <a:avLst/>
          </a:prstGeom>
          <a:solidFill>
            <a:srgbClr val="2962FF"/>
          </a:solidFill>
        </p:spPr>
        <p:txBody>
          <a:bodyPr vert="horz" wrap="square" lIns="180000" tIns="180000" rIns="180000" bIns="180000" rtlCol="0">
            <a:spAutoFit/>
          </a:bodyPr>
          <a:lstStyle/>
          <a:p>
            <a:pPr>
              <a:spcBef>
                <a:spcPts val="405"/>
              </a:spcBef>
            </a:pPr>
            <a:r>
              <a:rPr lang="id-ID" sz="2000" kern="0" smtClean="0">
                <a:solidFill>
                  <a:schemeClr val="bg1"/>
                </a:solidFill>
                <a:latin typeface="Roboto Medium" pitchFamily="2" charset="0"/>
                <a:ea typeface="Roboto Medium" pitchFamily="2" charset="0"/>
                <a:cs typeface="Roboto Medium" pitchFamily="2" charset="0"/>
              </a:rPr>
              <a:t>Izin kerja diperlukan untuk pekerjaan non-rutin yang mengandung bahaya/resiko tinggi di tempat kerja</a:t>
            </a:r>
          </a:p>
          <a:p>
            <a:pPr>
              <a:spcBef>
                <a:spcPts val="2400"/>
              </a:spcBef>
            </a:pPr>
            <a:r>
              <a:rPr lang="id-ID" sz="2000" kern="0" smtClean="0">
                <a:solidFill>
                  <a:schemeClr val="bg1"/>
                </a:solidFill>
                <a:latin typeface="Roboto Medium" pitchFamily="2" charset="0"/>
                <a:ea typeface="Roboto Medium" pitchFamily="2" charset="0"/>
                <a:cs typeface="Roboto Medium" pitchFamily="2" charset="0"/>
              </a:rPr>
              <a:t>Izin kerja bertujuan untuk memastikan bahwa semua kegiatan/kondisi/lokasi aman untuk dilangsungkannya pekerjaan berbahaya/resiko tinggi</a:t>
            </a:r>
          </a:p>
          <a:p>
            <a:pPr>
              <a:spcBef>
                <a:spcPts val="2400"/>
              </a:spcBef>
            </a:pPr>
            <a:r>
              <a:rPr lang="id-ID" sz="2000" kern="0" smtClean="0">
                <a:solidFill>
                  <a:schemeClr val="bg1"/>
                </a:solidFill>
                <a:latin typeface="Roboto Medium" pitchFamily="2" charset="0"/>
                <a:ea typeface="Roboto Medium" pitchFamily="2" charset="0"/>
                <a:cs typeface="Roboto Medium" pitchFamily="2" charset="0"/>
              </a:rPr>
              <a:t>Pengurusan izin kerja dilaksanakan oleh tenaga kerja bersangkutan dengan petugas K3 Perusahaan</a:t>
            </a:r>
            <a:endParaRPr lang="id-ID" sz="2000" kern="0">
              <a:solidFill>
                <a:schemeClr val="bg1"/>
              </a:solidFill>
              <a:latin typeface="Roboto Medium" pitchFamily="2" charset="0"/>
              <a:ea typeface="Roboto Medium" pitchFamily="2" charset="0"/>
              <a:cs typeface="Roboto Medium" pitchFamily="2" charset="0"/>
            </a:endParaRPr>
          </a:p>
        </p:txBody>
      </p:sp>
      <p:sp>
        <p:nvSpPr>
          <p:cNvPr id="11" name="object 33"/>
          <p:cNvSpPr txBox="1"/>
          <p:nvPr/>
        </p:nvSpPr>
        <p:spPr>
          <a:xfrm>
            <a:off x="6944590" y="1506221"/>
            <a:ext cx="4343400" cy="3757540"/>
          </a:xfrm>
          <a:prstGeom prst="rect">
            <a:avLst/>
          </a:prstGeom>
          <a:solidFill>
            <a:srgbClr val="00E676"/>
          </a:solidFill>
        </p:spPr>
        <p:txBody>
          <a:bodyPr vert="horz" wrap="square" lIns="108000" tIns="108000" rIns="108000" bIns="108000" rtlCol="0">
            <a:spAutoFit/>
          </a:bodyPr>
          <a:lstStyle/>
          <a:p>
            <a:r>
              <a:rPr lang="id-ID" sz="2400" b="1" u="sng" kern="0" dirty="0" smtClean="0">
                <a:solidFill>
                  <a:schemeClr val="tx1">
                    <a:lumMod val="85000"/>
                    <a:lumOff val="15000"/>
                  </a:schemeClr>
                </a:solidFill>
                <a:latin typeface="Roboto" pitchFamily="2" charset="0"/>
                <a:ea typeface="Roboto" pitchFamily="2" charset="0"/>
                <a:cs typeface="Roboto" pitchFamily="2" charset="0"/>
              </a:rPr>
              <a:t>Pekerjaan :</a:t>
            </a:r>
          </a:p>
          <a:p>
            <a:pPr marL="365125" marR="441959" indent="-365125">
              <a:lnSpc>
                <a:spcPct val="100000"/>
              </a:lnSpc>
              <a:spcBef>
                <a:spcPts val="1200"/>
              </a:spcBef>
              <a:buAutoNum type="arabicPeriod"/>
              <a:tabLst>
                <a:tab pos="462915" algn="l"/>
              </a:tabLst>
            </a:pPr>
            <a:r>
              <a:rPr lang="id-ID" sz="2000" kern="0" dirty="0" smtClean="0">
                <a:solidFill>
                  <a:schemeClr val="tx1">
                    <a:lumMod val="85000"/>
                    <a:lumOff val="15000"/>
                  </a:schemeClr>
                </a:solidFill>
                <a:latin typeface="Roboto Medium" pitchFamily="2" charset="0"/>
                <a:ea typeface="Roboto Medium" pitchFamily="2" charset="0"/>
                <a:cs typeface="Roboto Medium" pitchFamily="2" charset="0"/>
              </a:rPr>
              <a:t>Panas </a:t>
            </a:r>
            <a:r>
              <a:rPr lang="id-ID" sz="1600" kern="1000" dirty="0" smtClean="0">
                <a:solidFill>
                  <a:schemeClr val="tx1">
                    <a:lumMod val="50000"/>
                    <a:lumOff val="50000"/>
                  </a:schemeClr>
                </a:solidFill>
                <a:latin typeface="Roboto" pitchFamily="2" charset="0"/>
                <a:ea typeface="Roboto" pitchFamily="2" charset="0"/>
                <a:cs typeface="Roboto" pitchFamily="2" charset="0"/>
              </a:rPr>
              <a:t>(pengelasan, gerinda, dsj)</a:t>
            </a:r>
          </a:p>
          <a:p>
            <a:pPr marL="365125" marR="441959" indent="-365125">
              <a:lnSpc>
                <a:spcPct val="100000"/>
              </a:lnSpc>
              <a:buAutoNum type="arabicPeriod"/>
              <a:tabLst>
                <a:tab pos="462915" algn="l"/>
              </a:tabLst>
            </a:pPr>
            <a:r>
              <a:rPr lang="id-ID" sz="2000" kern="0" dirty="0" smtClean="0">
                <a:solidFill>
                  <a:schemeClr val="tx1">
                    <a:lumMod val="85000"/>
                    <a:lumOff val="15000"/>
                  </a:schemeClr>
                </a:solidFill>
                <a:latin typeface="Roboto Medium" pitchFamily="2" charset="0"/>
                <a:ea typeface="Roboto Medium" pitchFamily="2" charset="0"/>
                <a:cs typeface="Roboto Medium" pitchFamily="2" charset="0"/>
              </a:rPr>
              <a:t>Ketinggian </a:t>
            </a:r>
            <a:r>
              <a:rPr lang="en-US" sz="1600" kern="1000" dirty="0" smtClean="0">
                <a:solidFill>
                  <a:schemeClr val="tx1">
                    <a:lumMod val="50000"/>
                    <a:lumOff val="50000"/>
                  </a:schemeClr>
                </a:solidFill>
                <a:latin typeface="Roboto" pitchFamily="2" charset="0"/>
                <a:ea typeface="Roboto" pitchFamily="2" charset="0"/>
                <a:cs typeface="Roboto" pitchFamily="2" charset="0"/>
              </a:rPr>
              <a:t>(</a:t>
            </a:r>
            <a:r>
              <a:rPr lang="id-ID" sz="1600" kern="1000" dirty="0" smtClean="0">
                <a:solidFill>
                  <a:schemeClr val="tx1">
                    <a:lumMod val="50000"/>
                    <a:lumOff val="50000"/>
                  </a:schemeClr>
                </a:solidFill>
                <a:latin typeface="Roboto" pitchFamily="2" charset="0"/>
                <a:ea typeface="Roboto" pitchFamily="2" charset="0"/>
                <a:cs typeface="Roboto" pitchFamily="2" charset="0"/>
              </a:rPr>
              <a:t>konstruksi/perbaikan </a:t>
            </a:r>
            <a:r>
              <a:rPr lang="id-ID" sz="1600" kern="1000" dirty="0">
                <a:solidFill>
                  <a:schemeClr val="tx1">
                    <a:lumMod val="50000"/>
                    <a:lumOff val="50000"/>
                  </a:schemeClr>
                </a:solidFill>
                <a:latin typeface="Roboto" pitchFamily="2" charset="0"/>
                <a:ea typeface="Roboto" pitchFamily="2" charset="0"/>
                <a:cs typeface="Roboto" pitchFamily="2" charset="0"/>
              </a:rPr>
              <a:t>di ketinggian di atas 2 meter)</a:t>
            </a:r>
          </a:p>
          <a:p>
            <a:pPr marL="365125" marR="441959" indent="-365125">
              <a:lnSpc>
                <a:spcPct val="100000"/>
              </a:lnSpc>
              <a:buAutoNum type="arabicPeriod"/>
              <a:tabLst>
                <a:tab pos="462915" algn="l"/>
              </a:tabLst>
            </a:pPr>
            <a:r>
              <a:rPr lang="id-ID" sz="2000" kern="0" dirty="0" smtClean="0">
                <a:solidFill>
                  <a:schemeClr val="tx1">
                    <a:lumMod val="85000"/>
                    <a:lumOff val="15000"/>
                  </a:schemeClr>
                </a:solidFill>
                <a:latin typeface="Roboto Medium" pitchFamily="2" charset="0"/>
                <a:ea typeface="Roboto Medium" pitchFamily="2" charset="0"/>
                <a:cs typeface="Roboto Medium" pitchFamily="2" charset="0"/>
              </a:rPr>
              <a:t>Listrik </a:t>
            </a:r>
            <a:r>
              <a:rPr lang="id-ID" sz="1600" kern="1000" dirty="0" smtClean="0">
                <a:solidFill>
                  <a:schemeClr val="tx1">
                    <a:lumMod val="50000"/>
                    <a:lumOff val="50000"/>
                  </a:schemeClr>
                </a:solidFill>
                <a:latin typeface="Roboto" pitchFamily="2" charset="0"/>
                <a:ea typeface="Roboto" pitchFamily="2" charset="0"/>
                <a:cs typeface="Roboto" pitchFamily="2" charset="0"/>
              </a:rPr>
              <a:t>(arus besar)</a:t>
            </a:r>
          </a:p>
          <a:p>
            <a:pPr marL="365125" marR="441959" indent="-365125">
              <a:lnSpc>
                <a:spcPct val="100000"/>
              </a:lnSpc>
              <a:buAutoNum type="arabicPeriod"/>
              <a:tabLst>
                <a:tab pos="462915" algn="l"/>
              </a:tabLst>
            </a:pPr>
            <a:r>
              <a:rPr lang="id-ID" sz="2000" kern="0" dirty="0" smtClean="0">
                <a:solidFill>
                  <a:schemeClr val="tx1">
                    <a:lumMod val="85000"/>
                    <a:lumOff val="15000"/>
                  </a:schemeClr>
                </a:solidFill>
                <a:latin typeface="Roboto Medium" pitchFamily="2" charset="0"/>
                <a:ea typeface="Roboto Medium" pitchFamily="2" charset="0"/>
                <a:cs typeface="Roboto Medium" pitchFamily="2" charset="0"/>
              </a:rPr>
              <a:t>Galian</a:t>
            </a:r>
          </a:p>
          <a:p>
            <a:pPr marL="365125" marR="441959" indent="-365125">
              <a:lnSpc>
                <a:spcPct val="100000"/>
              </a:lnSpc>
              <a:buAutoNum type="arabicPeriod"/>
              <a:tabLst>
                <a:tab pos="462915" algn="l"/>
              </a:tabLst>
            </a:pPr>
            <a:r>
              <a:rPr lang="id-ID" sz="2000" kern="0" dirty="0" smtClean="0">
                <a:solidFill>
                  <a:schemeClr val="tx1">
                    <a:lumMod val="85000"/>
                    <a:lumOff val="15000"/>
                  </a:schemeClr>
                </a:solidFill>
                <a:latin typeface="Roboto Medium" pitchFamily="2" charset="0"/>
                <a:ea typeface="Roboto Medium" pitchFamily="2" charset="0"/>
                <a:cs typeface="Roboto Medium" pitchFamily="2" charset="0"/>
              </a:rPr>
              <a:t>Penggunaan Alat Berat</a:t>
            </a:r>
          </a:p>
          <a:p>
            <a:pPr marL="365125" marR="441959" indent="-365125">
              <a:lnSpc>
                <a:spcPct val="100000"/>
              </a:lnSpc>
              <a:buAutoNum type="arabicPeriod"/>
              <a:tabLst>
                <a:tab pos="462915" algn="l"/>
              </a:tabLst>
            </a:pPr>
            <a:r>
              <a:rPr lang="id-ID" sz="2000" kern="0" dirty="0" smtClean="0">
                <a:solidFill>
                  <a:schemeClr val="tx1">
                    <a:lumMod val="85000"/>
                    <a:lumOff val="15000"/>
                  </a:schemeClr>
                </a:solidFill>
                <a:latin typeface="Roboto Medium" pitchFamily="2" charset="0"/>
                <a:ea typeface="Roboto Medium" pitchFamily="2" charset="0"/>
                <a:cs typeface="Roboto Medium" pitchFamily="2" charset="0"/>
              </a:rPr>
              <a:t>Perbaikan Tangki</a:t>
            </a:r>
          </a:p>
          <a:p>
            <a:pPr marL="365125" marR="441959" indent="-365125">
              <a:lnSpc>
                <a:spcPct val="100000"/>
              </a:lnSpc>
              <a:buAutoNum type="arabicPeriod"/>
              <a:tabLst>
                <a:tab pos="462915" algn="l"/>
              </a:tabLst>
            </a:pPr>
            <a:r>
              <a:rPr lang="id-ID" sz="2000" kern="0" dirty="0" smtClean="0">
                <a:solidFill>
                  <a:schemeClr val="tx1">
                    <a:lumMod val="85000"/>
                    <a:lumOff val="15000"/>
                  </a:schemeClr>
                </a:solidFill>
                <a:latin typeface="Roboto Medium" pitchFamily="2" charset="0"/>
                <a:ea typeface="Roboto Medium" pitchFamily="2" charset="0"/>
                <a:cs typeface="Roboto Medium" pitchFamily="2" charset="0"/>
              </a:rPr>
              <a:t>Peraikan Perpipaan</a:t>
            </a:r>
          </a:p>
          <a:p>
            <a:pPr marL="365125" marR="441959" indent="-365125">
              <a:lnSpc>
                <a:spcPct val="100000"/>
              </a:lnSpc>
              <a:buAutoNum type="arabicPeriod"/>
              <a:tabLst>
                <a:tab pos="462915" algn="l"/>
              </a:tabLst>
            </a:pPr>
            <a:r>
              <a:rPr lang="id-ID" sz="2000" kern="0" dirty="0" smtClean="0">
                <a:solidFill>
                  <a:schemeClr val="tx1">
                    <a:lumMod val="85000"/>
                    <a:lumOff val="15000"/>
                  </a:schemeClr>
                </a:solidFill>
                <a:latin typeface="Roboto Medium" pitchFamily="2" charset="0"/>
                <a:ea typeface="Roboto Medium" pitchFamily="2" charset="0"/>
                <a:cs typeface="Roboto Medium" pitchFamily="2" charset="0"/>
              </a:rPr>
              <a:t>Ruang Terbatas</a:t>
            </a:r>
          </a:p>
          <a:p>
            <a:pPr marL="365125" marR="441959" indent="-365125">
              <a:lnSpc>
                <a:spcPct val="100000"/>
              </a:lnSpc>
              <a:buAutoNum type="arabicPeriod"/>
              <a:tabLst>
                <a:tab pos="462915" algn="l"/>
              </a:tabLst>
            </a:pPr>
            <a:endParaRPr lang="id-ID" sz="2000" kern="0" dirty="0">
              <a:solidFill>
                <a:schemeClr val="tx1">
                  <a:lumMod val="85000"/>
                  <a:lumOff val="15000"/>
                </a:schemeClr>
              </a:solidFill>
              <a:latin typeface="Roboto Medium" pitchFamily="2" charset="0"/>
              <a:ea typeface="Roboto Medium" pitchFamily="2" charset="0"/>
              <a:cs typeface="Roboto Medium"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4023360" y="1481327"/>
            <a:ext cx="1712977" cy="822960"/>
            <a:chOff x="4023360" y="1481327"/>
            <a:chExt cx="1712977" cy="822960"/>
          </a:xfrm>
        </p:grpSpPr>
        <p:sp>
          <p:nvSpPr>
            <p:cNvPr id="6" name="object 6"/>
            <p:cNvSpPr/>
            <p:nvPr/>
          </p:nvSpPr>
          <p:spPr>
            <a:xfrm>
              <a:off x="4913377" y="1481328"/>
              <a:ext cx="822960" cy="79247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462271" y="1481327"/>
              <a:ext cx="822960" cy="82296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023360" y="1481327"/>
              <a:ext cx="822960" cy="822960"/>
            </a:xfrm>
            <a:prstGeom prst="rect">
              <a:avLst/>
            </a:prstGeom>
            <a:blipFill>
              <a:blip r:embed="rId4" cstate="print"/>
              <a:stretch>
                <a:fillRect/>
              </a:stretch>
            </a:blipFill>
          </p:spPr>
          <p:txBody>
            <a:bodyPr wrap="square" lIns="0" tIns="0" rIns="0" bIns="0" rtlCol="0"/>
            <a:lstStyle/>
            <a:p>
              <a:endParaRPr/>
            </a:p>
          </p:txBody>
        </p:sp>
      </p:grpSp>
      <p:grpSp>
        <p:nvGrpSpPr>
          <p:cNvPr id="59" name="Group 58"/>
          <p:cNvGrpSpPr/>
          <p:nvPr/>
        </p:nvGrpSpPr>
        <p:grpSpPr>
          <a:xfrm>
            <a:off x="5931409" y="1456944"/>
            <a:ext cx="3261357" cy="920495"/>
            <a:chOff x="5931409" y="1456944"/>
            <a:chExt cx="3261357" cy="920495"/>
          </a:xfrm>
        </p:grpSpPr>
        <p:sp>
          <p:nvSpPr>
            <p:cNvPr id="5" name="object 5"/>
            <p:cNvSpPr/>
            <p:nvPr/>
          </p:nvSpPr>
          <p:spPr>
            <a:xfrm>
              <a:off x="7760208" y="1456944"/>
              <a:ext cx="822959" cy="63398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931409" y="1481327"/>
              <a:ext cx="822960" cy="82296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6284977" y="1481327"/>
              <a:ext cx="822959" cy="82296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7790689" y="1877567"/>
              <a:ext cx="822959" cy="499872"/>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6821423" y="1505711"/>
              <a:ext cx="1200912" cy="768096"/>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8369807" y="1524001"/>
              <a:ext cx="822959" cy="341375"/>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8278369" y="1786127"/>
              <a:ext cx="822959" cy="560832"/>
            </a:xfrm>
            <a:prstGeom prst="rect">
              <a:avLst/>
            </a:prstGeom>
            <a:blipFill>
              <a:blip r:embed="rId11" cstate="print"/>
              <a:stretch>
                <a:fillRect/>
              </a:stretch>
            </a:blipFill>
          </p:spPr>
          <p:txBody>
            <a:bodyPr wrap="square" lIns="0" tIns="0" rIns="0" bIns="0" rtlCol="0"/>
            <a:lstStyle/>
            <a:p>
              <a:endParaRPr/>
            </a:p>
          </p:txBody>
        </p:sp>
      </p:grpSp>
      <p:grpSp>
        <p:nvGrpSpPr>
          <p:cNvPr id="61" name="Group 60"/>
          <p:cNvGrpSpPr/>
          <p:nvPr/>
        </p:nvGrpSpPr>
        <p:grpSpPr>
          <a:xfrm>
            <a:off x="9351265" y="1463039"/>
            <a:ext cx="2261614" cy="865632"/>
            <a:chOff x="9351265" y="1463039"/>
            <a:chExt cx="2261614" cy="865632"/>
          </a:xfrm>
        </p:grpSpPr>
        <p:sp>
          <p:nvSpPr>
            <p:cNvPr id="18" name="object 18"/>
            <p:cNvSpPr/>
            <p:nvPr/>
          </p:nvSpPr>
          <p:spPr>
            <a:xfrm>
              <a:off x="9351265" y="1505711"/>
              <a:ext cx="822959" cy="822960"/>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10137647" y="1469136"/>
              <a:ext cx="822959" cy="822960"/>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10789920" y="1463039"/>
              <a:ext cx="822959" cy="822960"/>
            </a:xfrm>
            <a:prstGeom prst="rect">
              <a:avLst/>
            </a:prstGeom>
            <a:blipFill>
              <a:blip r:embed="rId14" cstate="print"/>
              <a:stretch>
                <a:fillRect/>
              </a:stretch>
            </a:blipFill>
          </p:spPr>
          <p:txBody>
            <a:bodyPr wrap="square" lIns="0" tIns="0" rIns="0" bIns="0" rtlCol="0"/>
            <a:lstStyle/>
            <a:p>
              <a:endParaRPr/>
            </a:p>
          </p:txBody>
        </p:sp>
      </p:grpSp>
      <p:grpSp>
        <p:nvGrpSpPr>
          <p:cNvPr id="64" name="Group 63"/>
          <p:cNvGrpSpPr/>
          <p:nvPr/>
        </p:nvGrpSpPr>
        <p:grpSpPr>
          <a:xfrm>
            <a:off x="4212336" y="2663951"/>
            <a:ext cx="1895857" cy="981457"/>
            <a:chOff x="4212336" y="2663951"/>
            <a:chExt cx="1895857" cy="981457"/>
          </a:xfrm>
        </p:grpSpPr>
        <p:sp>
          <p:nvSpPr>
            <p:cNvPr id="21" name="object 21"/>
            <p:cNvSpPr/>
            <p:nvPr/>
          </p:nvSpPr>
          <p:spPr>
            <a:xfrm>
              <a:off x="4212336" y="2785873"/>
              <a:ext cx="822960" cy="365760"/>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4675632" y="2663951"/>
              <a:ext cx="822960" cy="822960"/>
            </a:xfrm>
            <a:prstGeom prst="rect">
              <a:avLst/>
            </a:prstGeom>
            <a:blipFill>
              <a:blip r:embed="rId16" cstate="print"/>
              <a:stretch>
                <a:fillRect/>
              </a:stretch>
            </a:blipFill>
          </p:spPr>
          <p:txBody>
            <a:bodyPr wrap="square" lIns="0" tIns="0" rIns="0" bIns="0" rtlCol="0"/>
            <a:lstStyle/>
            <a:p>
              <a:endParaRPr/>
            </a:p>
          </p:txBody>
        </p:sp>
        <p:sp>
          <p:nvSpPr>
            <p:cNvPr id="23" name="object 23"/>
            <p:cNvSpPr/>
            <p:nvPr/>
          </p:nvSpPr>
          <p:spPr>
            <a:xfrm>
              <a:off x="4273296" y="2932176"/>
              <a:ext cx="822960" cy="713232"/>
            </a:xfrm>
            <a:prstGeom prst="rect">
              <a:avLst/>
            </a:prstGeom>
            <a:blipFill>
              <a:blip r:embed="rId17" cstate="print"/>
              <a:stretch>
                <a:fillRect/>
              </a:stretch>
            </a:blipFill>
          </p:spPr>
          <p:txBody>
            <a:bodyPr wrap="square" lIns="0" tIns="0" rIns="0" bIns="0" rtlCol="0"/>
            <a:lstStyle/>
            <a:p>
              <a:endParaRPr/>
            </a:p>
          </p:txBody>
        </p:sp>
        <p:sp>
          <p:nvSpPr>
            <p:cNvPr id="24" name="object 24"/>
            <p:cNvSpPr/>
            <p:nvPr/>
          </p:nvSpPr>
          <p:spPr>
            <a:xfrm>
              <a:off x="4486655" y="2694433"/>
              <a:ext cx="822960" cy="548639"/>
            </a:xfrm>
            <a:prstGeom prst="rect">
              <a:avLst/>
            </a:prstGeom>
            <a:blipFill>
              <a:blip r:embed="rId18" cstate="print"/>
              <a:stretch>
                <a:fillRect/>
              </a:stretch>
            </a:blipFill>
          </p:spPr>
          <p:txBody>
            <a:bodyPr wrap="square" lIns="0" tIns="0" rIns="0" bIns="0" rtlCol="0"/>
            <a:lstStyle/>
            <a:p>
              <a:endParaRPr/>
            </a:p>
          </p:txBody>
        </p:sp>
        <p:sp>
          <p:nvSpPr>
            <p:cNvPr id="25" name="object 25"/>
            <p:cNvSpPr/>
            <p:nvPr/>
          </p:nvSpPr>
          <p:spPr>
            <a:xfrm>
              <a:off x="5163311" y="2663951"/>
              <a:ext cx="822960" cy="822960"/>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5285233" y="2932176"/>
              <a:ext cx="822960" cy="701040"/>
            </a:xfrm>
            <a:prstGeom prst="rect">
              <a:avLst/>
            </a:prstGeom>
            <a:blipFill>
              <a:blip r:embed="rId20" cstate="print"/>
              <a:stretch>
                <a:fillRect/>
              </a:stretch>
            </a:blipFill>
          </p:spPr>
          <p:txBody>
            <a:bodyPr wrap="square" lIns="0" tIns="0" rIns="0" bIns="0" rtlCol="0"/>
            <a:lstStyle/>
            <a:p>
              <a:endParaRPr/>
            </a:p>
          </p:txBody>
        </p:sp>
      </p:grpSp>
      <p:grpSp>
        <p:nvGrpSpPr>
          <p:cNvPr id="66" name="Group 65"/>
          <p:cNvGrpSpPr/>
          <p:nvPr/>
        </p:nvGrpSpPr>
        <p:grpSpPr>
          <a:xfrm>
            <a:off x="6315455" y="2810256"/>
            <a:ext cx="2663951" cy="822959"/>
            <a:chOff x="6315455" y="2810256"/>
            <a:chExt cx="2663951" cy="822959"/>
          </a:xfrm>
        </p:grpSpPr>
        <p:sp>
          <p:nvSpPr>
            <p:cNvPr id="29" name="object 29"/>
            <p:cNvSpPr/>
            <p:nvPr/>
          </p:nvSpPr>
          <p:spPr>
            <a:xfrm>
              <a:off x="6315455" y="2822448"/>
              <a:ext cx="822959" cy="768096"/>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6760464" y="2907793"/>
              <a:ext cx="822959" cy="676655"/>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7485889" y="2810256"/>
              <a:ext cx="822959" cy="822959"/>
            </a:xfrm>
            <a:prstGeom prst="rect">
              <a:avLst/>
            </a:prstGeom>
            <a:blipFill>
              <a:blip r:embed="rId23" cstate="print"/>
              <a:stretch>
                <a:fillRect/>
              </a:stretch>
            </a:blipFill>
          </p:spPr>
          <p:txBody>
            <a:bodyPr wrap="square" lIns="0" tIns="0" rIns="0" bIns="0" rtlCol="0"/>
            <a:lstStyle/>
            <a:p>
              <a:endParaRPr/>
            </a:p>
          </p:txBody>
        </p:sp>
        <p:sp>
          <p:nvSpPr>
            <p:cNvPr id="32" name="object 32"/>
            <p:cNvSpPr/>
            <p:nvPr/>
          </p:nvSpPr>
          <p:spPr>
            <a:xfrm>
              <a:off x="8156447" y="2846833"/>
              <a:ext cx="822959" cy="774191"/>
            </a:xfrm>
            <a:prstGeom prst="rect">
              <a:avLst/>
            </a:prstGeom>
            <a:blipFill>
              <a:blip r:embed="rId24" cstate="print"/>
              <a:stretch>
                <a:fillRect/>
              </a:stretch>
            </a:blipFill>
          </p:spPr>
          <p:txBody>
            <a:bodyPr wrap="square" lIns="0" tIns="0" rIns="0" bIns="0" rtlCol="0"/>
            <a:lstStyle/>
            <a:p>
              <a:endParaRPr/>
            </a:p>
          </p:txBody>
        </p:sp>
      </p:grpSp>
      <p:grpSp>
        <p:nvGrpSpPr>
          <p:cNvPr id="69" name="Group 68"/>
          <p:cNvGrpSpPr/>
          <p:nvPr/>
        </p:nvGrpSpPr>
        <p:grpSpPr>
          <a:xfrm>
            <a:off x="9595105" y="2712721"/>
            <a:ext cx="1725166" cy="786384"/>
            <a:chOff x="9595105" y="2712721"/>
            <a:chExt cx="1725166" cy="786384"/>
          </a:xfrm>
        </p:grpSpPr>
        <p:sp>
          <p:nvSpPr>
            <p:cNvPr id="36" name="object 36"/>
            <p:cNvSpPr/>
            <p:nvPr/>
          </p:nvSpPr>
          <p:spPr>
            <a:xfrm>
              <a:off x="9595105" y="2712721"/>
              <a:ext cx="822959" cy="786384"/>
            </a:xfrm>
            <a:prstGeom prst="rect">
              <a:avLst/>
            </a:prstGeom>
            <a:blipFill>
              <a:blip r:embed="rId25" cstate="print"/>
              <a:stretch>
                <a:fillRect/>
              </a:stretch>
            </a:blipFill>
          </p:spPr>
          <p:txBody>
            <a:bodyPr wrap="square" lIns="0" tIns="0" rIns="0" bIns="0" rtlCol="0"/>
            <a:lstStyle/>
            <a:p>
              <a:endParaRPr/>
            </a:p>
          </p:txBody>
        </p:sp>
        <p:sp>
          <p:nvSpPr>
            <p:cNvPr id="37" name="object 37"/>
            <p:cNvSpPr/>
            <p:nvPr/>
          </p:nvSpPr>
          <p:spPr>
            <a:xfrm>
              <a:off x="10497312" y="2798065"/>
              <a:ext cx="822959" cy="664463"/>
            </a:xfrm>
            <a:prstGeom prst="rect">
              <a:avLst/>
            </a:prstGeom>
            <a:blipFill>
              <a:blip r:embed="rId26" cstate="print"/>
              <a:stretch>
                <a:fillRect/>
              </a:stretch>
            </a:blipFill>
          </p:spPr>
          <p:txBody>
            <a:bodyPr wrap="square" lIns="0" tIns="0" rIns="0" bIns="0" rtlCol="0"/>
            <a:lstStyle/>
            <a:p>
              <a:endParaRPr/>
            </a:p>
          </p:txBody>
        </p:sp>
      </p:grpSp>
      <p:grpSp>
        <p:nvGrpSpPr>
          <p:cNvPr id="73" name="Group 72"/>
          <p:cNvGrpSpPr/>
          <p:nvPr/>
        </p:nvGrpSpPr>
        <p:grpSpPr>
          <a:xfrm>
            <a:off x="6324600" y="4224529"/>
            <a:ext cx="1560575" cy="1895856"/>
            <a:chOff x="6547104" y="4224529"/>
            <a:chExt cx="1560575" cy="1895856"/>
          </a:xfrm>
        </p:grpSpPr>
        <p:sp>
          <p:nvSpPr>
            <p:cNvPr id="34" name="object 34"/>
            <p:cNvSpPr/>
            <p:nvPr/>
          </p:nvSpPr>
          <p:spPr>
            <a:xfrm>
              <a:off x="6577583" y="5102353"/>
              <a:ext cx="822959" cy="822960"/>
            </a:xfrm>
            <a:prstGeom prst="rect">
              <a:avLst/>
            </a:prstGeom>
            <a:blipFill>
              <a:blip r:embed="rId27" cstate="print"/>
              <a:stretch>
                <a:fillRect/>
              </a:stretch>
            </a:blipFill>
          </p:spPr>
          <p:txBody>
            <a:bodyPr wrap="square" lIns="0" tIns="0" rIns="0" bIns="0" rtlCol="0"/>
            <a:lstStyle/>
            <a:p>
              <a:endParaRPr/>
            </a:p>
          </p:txBody>
        </p:sp>
        <p:sp>
          <p:nvSpPr>
            <p:cNvPr id="35" name="object 35"/>
            <p:cNvSpPr/>
            <p:nvPr/>
          </p:nvSpPr>
          <p:spPr>
            <a:xfrm>
              <a:off x="7284720" y="4224529"/>
              <a:ext cx="822959" cy="1895856"/>
            </a:xfrm>
            <a:prstGeom prst="rect">
              <a:avLst/>
            </a:prstGeom>
            <a:blipFill>
              <a:blip r:embed="rId28" cstate="print"/>
              <a:stretch>
                <a:fillRect/>
              </a:stretch>
            </a:blipFill>
          </p:spPr>
          <p:txBody>
            <a:bodyPr wrap="square" lIns="0" tIns="0" rIns="0" bIns="0" rtlCol="0"/>
            <a:lstStyle/>
            <a:p>
              <a:endParaRPr/>
            </a:p>
          </p:txBody>
        </p:sp>
        <p:sp>
          <p:nvSpPr>
            <p:cNvPr id="39" name="object 39"/>
            <p:cNvSpPr/>
            <p:nvPr/>
          </p:nvSpPr>
          <p:spPr>
            <a:xfrm>
              <a:off x="6547104" y="4364737"/>
              <a:ext cx="822959" cy="822959"/>
            </a:xfrm>
            <a:prstGeom prst="rect">
              <a:avLst/>
            </a:prstGeom>
            <a:blipFill>
              <a:blip r:embed="rId29" cstate="print"/>
              <a:stretch>
                <a:fillRect/>
              </a:stretch>
            </a:blipFill>
          </p:spPr>
          <p:txBody>
            <a:bodyPr wrap="square" lIns="0" tIns="0" rIns="0" bIns="0" rtlCol="0"/>
            <a:lstStyle/>
            <a:p>
              <a:endParaRPr/>
            </a:p>
          </p:txBody>
        </p:sp>
      </p:grpSp>
      <p:grpSp>
        <p:nvGrpSpPr>
          <p:cNvPr id="72" name="Group 71"/>
          <p:cNvGrpSpPr/>
          <p:nvPr/>
        </p:nvGrpSpPr>
        <p:grpSpPr>
          <a:xfrm>
            <a:off x="4120895" y="4114800"/>
            <a:ext cx="1956816" cy="1322833"/>
            <a:chOff x="4120895" y="4114800"/>
            <a:chExt cx="1956816" cy="1322833"/>
          </a:xfrm>
        </p:grpSpPr>
        <p:sp>
          <p:nvSpPr>
            <p:cNvPr id="38" name="object 38"/>
            <p:cNvSpPr/>
            <p:nvPr/>
          </p:nvSpPr>
          <p:spPr>
            <a:xfrm>
              <a:off x="4120895" y="4614673"/>
              <a:ext cx="1956816" cy="822960"/>
            </a:xfrm>
            <a:prstGeom prst="rect">
              <a:avLst/>
            </a:prstGeom>
            <a:blipFill>
              <a:blip r:embed="rId30" cstate="print"/>
              <a:stretch>
                <a:fillRect/>
              </a:stretch>
            </a:blipFill>
          </p:spPr>
          <p:txBody>
            <a:bodyPr wrap="square" lIns="0" tIns="0" rIns="0" bIns="0" rtlCol="0"/>
            <a:lstStyle/>
            <a:p>
              <a:endParaRPr/>
            </a:p>
          </p:txBody>
        </p:sp>
        <p:sp>
          <p:nvSpPr>
            <p:cNvPr id="40" name="object 40"/>
            <p:cNvSpPr/>
            <p:nvPr/>
          </p:nvSpPr>
          <p:spPr>
            <a:xfrm>
              <a:off x="4687823" y="4114800"/>
              <a:ext cx="822960" cy="725424"/>
            </a:xfrm>
            <a:prstGeom prst="rect">
              <a:avLst/>
            </a:prstGeom>
            <a:blipFill>
              <a:blip r:embed="rId31" cstate="print"/>
              <a:stretch>
                <a:fillRect/>
              </a:stretch>
            </a:blipFill>
          </p:spPr>
          <p:txBody>
            <a:bodyPr wrap="square" lIns="0" tIns="0" rIns="0" bIns="0" rtlCol="0"/>
            <a:lstStyle/>
            <a:p>
              <a:endParaRPr/>
            </a:p>
          </p:txBody>
        </p:sp>
      </p:grpSp>
      <p:sp>
        <p:nvSpPr>
          <p:cNvPr id="43" name="object 43"/>
          <p:cNvSpPr/>
          <p:nvPr/>
        </p:nvSpPr>
        <p:spPr>
          <a:xfrm>
            <a:off x="8177784" y="4511041"/>
            <a:ext cx="822959" cy="1115568"/>
          </a:xfrm>
          <a:prstGeom prst="rect">
            <a:avLst/>
          </a:prstGeom>
          <a:blipFill>
            <a:blip r:embed="rId32" cstate="print"/>
            <a:stretch>
              <a:fillRect/>
            </a:stretch>
          </a:blipFill>
        </p:spPr>
        <p:txBody>
          <a:bodyPr wrap="square" lIns="0" tIns="0" rIns="0" bIns="0" rtlCol="0"/>
          <a:lstStyle/>
          <a:p>
            <a:endParaRPr/>
          </a:p>
        </p:txBody>
      </p:sp>
      <p:sp>
        <p:nvSpPr>
          <p:cNvPr id="44" name="object 44"/>
          <p:cNvSpPr/>
          <p:nvPr/>
        </p:nvSpPr>
        <p:spPr>
          <a:xfrm>
            <a:off x="9585960" y="4133088"/>
            <a:ext cx="822959" cy="841248"/>
          </a:xfrm>
          <a:prstGeom prst="rect">
            <a:avLst/>
          </a:prstGeom>
          <a:blipFill>
            <a:blip r:embed="rId33" cstate="print"/>
            <a:stretch>
              <a:fillRect/>
            </a:stretch>
          </a:blipFill>
        </p:spPr>
        <p:txBody>
          <a:bodyPr wrap="square" lIns="0" tIns="0" rIns="0" bIns="0" rtlCol="0"/>
          <a:lstStyle/>
          <a:p>
            <a:endParaRPr/>
          </a:p>
        </p:txBody>
      </p:sp>
      <p:sp>
        <p:nvSpPr>
          <p:cNvPr id="46" name="object 46"/>
          <p:cNvSpPr/>
          <p:nvPr/>
        </p:nvSpPr>
        <p:spPr>
          <a:xfrm>
            <a:off x="9585960" y="5390651"/>
            <a:ext cx="822959" cy="1115568"/>
          </a:xfrm>
          <a:prstGeom prst="rect">
            <a:avLst/>
          </a:prstGeom>
          <a:blipFill>
            <a:blip r:embed="rId34" cstate="print"/>
            <a:stretch>
              <a:fillRect/>
            </a:stretch>
          </a:blipFill>
        </p:spPr>
        <p:txBody>
          <a:bodyPr wrap="square" lIns="0" tIns="0" rIns="0" bIns="0" rtlCol="0"/>
          <a:lstStyle/>
          <a:p>
            <a:endParaRPr/>
          </a:p>
        </p:txBody>
      </p:sp>
      <p:sp>
        <p:nvSpPr>
          <p:cNvPr id="47" name="object 47"/>
          <p:cNvSpPr/>
          <p:nvPr/>
        </p:nvSpPr>
        <p:spPr>
          <a:xfrm>
            <a:off x="10942002" y="4357255"/>
            <a:ext cx="950976" cy="1682495"/>
          </a:xfrm>
          <a:prstGeom prst="rect">
            <a:avLst/>
          </a:prstGeom>
          <a:blipFill>
            <a:blip r:embed="rId35" cstate="print"/>
            <a:stretch>
              <a:fillRect/>
            </a:stretch>
          </a:blipFill>
        </p:spPr>
        <p:txBody>
          <a:bodyPr wrap="square" lIns="0" tIns="0" rIns="0" bIns="0" rtlCol="0"/>
          <a:lstStyle/>
          <a:p>
            <a:endParaRPr/>
          </a:p>
        </p:txBody>
      </p:sp>
      <p:sp>
        <p:nvSpPr>
          <p:cNvPr id="49" name="object 49"/>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50" name="object 50"/>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sv-SE" sz="3400" smtClean="0">
                <a:solidFill>
                  <a:schemeClr val="bg1"/>
                </a:solidFill>
                <a:latin typeface="Roboto" pitchFamily="2" charset="0"/>
                <a:ea typeface="Roboto" pitchFamily="2" charset="0"/>
                <a:cs typeface="Roboto" pitchFamily="2" charset="0"/>
              </a:rPr>
              <a:t>Alat Pelindung Diri (A</a:t>
            </a:r>
            <a:r>
              <a:rPr lang="id-ID" sz="3400" smtClean="0">
                <a:solidFill>
                  <a:schemeClr val="bg1"/>
                </a:solidFill>
                <a:latin typeface="Roboto" pitchFamily="2" charset="0"/>
                <a:ea typeface="Roboto" pitchFamily="2" charset="0"/>
                <a:cs typeface="Roboto" pitchFamily="2" charset="0"/>
              </a:rPr>
              <a:t>PD</a:t>
            </a:r>
            <a:r>
              <a:rPr lang="sv-SE" sz="3400" smtClean="0">
                <a:solidFill>
                  <a:schemeClr val="bg1"/>
                </a:solidFill>
                <a:latin typeface="Roboto" pitchFamily="2" charset="0"/>
                <a:ea typeface="Roboto" pitchFamily="2" charset="0"/>
                <a:cs typeface="Roboto" pitchFamily="2" charset="0"/>
              </a:rPr>
              <a:t>)</a:t>
            </a:r>
            <a:endParaRPr lang="sv-SE" sz="3400">
              <a:solidFill>
                <a:schemeClr val="bg1"/>
              </a:solidFill>
              <a:latin typeface="Roboto" pitchFamily="2" charset="0"/>
              <a:ea typeface="Roboto" pitchFamily="2" charset="0"/>
              <a:cs typeface="Roboto" pitchFamily="2" charset="0"/>
            </a:endParaRPr>
          </a:p>
        </p:txBody>
      </p:sp>
      <p:sp>
        <p:nvSpPr>
          <p:cNvPr id="52" name="object 52"/>
          <p:cNvSpPr/>
          <p:nvPr/>
        </p:nvSpPr>
        <p:spPr>
          <a:xfrm>
            <a:off x="3745991" y="1222248"/>
            <a:ext cx="0" cy="5455920"/>
          </a:xfrm>
          <a:custGeom>
            <a:avLst/>
            <a:gdLst/>
            <a:ahLst/>
            <a:cxnLst/>
            <a:rect l="l" t="t" r="r" b="b"/>
            <a:pathLst>
              <a:path h="5455920">
                <a:moveTo>
                  <a:pt x="0" y="0"/>
                </a:moveTo>
                <a:lnTo>
                  <a:pt x="0" y="5455920"/>
                </a:lnTo>
              </a:path>
            </a:pathLst>
          </a:custGeom>
          <a:ln w="6102">
            <a:solidFill>
              <a:srgbClr val="000000">
                <a:alpha val="12157"/>
              </a:srgbClr>
            </a:solidFill>
          </a:ln>
        </p:spPr>
        <p:txBody>
          <a:bodyPr wrap="square" lIns="0" tIns="0" rIns="0" bIns="0" rtlCol="0"/>
          <a:lstStyle/>
          <a:p>
            <a:endParaRPr/>
          </a:p>
        </p:txBody>
      </p:sp>
      <p:sp>
        <p:nvSpPr>
          <p:cNvPr id="55" name="object 4"/>
          <p:cNvSpPr txBox="1"/>
          <p:nvPr/>
        </p:nvSpPr>
        <p:spPr>
          <a:xfrm>
            <a:off x="332103" y="1251087"/>
            <a:ext cx="3096897" cy="3133505"/>
          </a:xfrm>
          <a:prstGeom prst="rect">
            <a:avLst/>
          </a:prstGeom>
          <a:solidFill>
            <a:srgbClr val="2962FF"/>
          </a:solidFill>
        </p:spPr>
        <p:txBody>
          <a:bodyPr vert="horz" wrap="square" lIns="180000" tIns="180000" rIns="180000" bIns="180000" rtlCol="0">
            <a:spAutoFit/>
          </a:bodyPr>
          <a:lstStyle/>
          <a:p>
            <a:pPr>
              <a:spcBef>
                <a:spcPts val="405"/>
              </a:spcBef>
            </a:pPr>
            <a:r>
              <a:rPr lang="id-ID" sz="2000" kern="1000" smtClean="0">
                <a:solidFill>
                  <a:schemeClr val="bg1"/>
                </a:solidFill>
                <a:latin typeface="Roboto Medium" pitchFamily="2" charset="0"/>
                <a:ea typeface="Roboto Medium" pitchFamily="2" charset="0"/>
                <a:cs typeface="Roboto Medium" pitchFamily="2" charset="0"/>
              </a:rPr>
              <a:t>Kelengkapan wajib yang digunakan saat bekerja sesuai dengan bahaya dan resiko kerja untuk menjaga keselamatan tenaga kerja itu sendiri maupun orang lain di tempat kerja</a:t>
            </a:r>
            <a:endParaRPr lang="id-ID" sz="2000" kern="1000">
              <a:solidFill>
                <a:schemeClr val="bg1"/>
              </a:solidFill>
              <a:latin typeface="Roboto Medium" pitchFamily="2" charset="0"/>
              <a:ea typeface="Roboto Medium" pitchFamily="2" charset="0"/>
              <a:cs typeface="Roboto Medium" pitchFamily="2" charset="0"/>
            </a:endParaRPr>
          </a:p>
        </p:txBody>
      </p:sp>
      <p:sp>
        <p:nvSpPr>
          <p:cNvPr id="58" name="object 9"/>
          <p:cNvSpPr txBox="1"/>
          <p:nvPr/>
        </p:nvSpPr>
        <p:spPr>
          <a:xfrm>
            <a:off x="4154070" y="2399117"/>
            <a:ext cx="145155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Pelindung Kepala</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60" name="object 9"/>
          <p:cNvSpPr txBox="1"/>
          <p:nvPr/>
        </p:nvSpPr>
        <p:spPr>
          <a:xfrm>
            <a:off x="6175247" y="2399117"/>
            <a:ext cx="2773680"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Pelindung Mata dan Muka</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63" name="object 9"/>
          <p:cNvSpPr txBox="1"/>
          <p:nvPr/>
        </p:nvSpPr>
        <p:spPr>
          <a:xfrm>
            <a:off x="9652663" y="2399117"/>
            <a:ext cx="1658818"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Pelindung Pendengaran</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65" name="object 9"/>
          <p:cNvSpPr txBox="1"/>
          <p:nvPr/>
        </p:nvSpPr>
        <p:spPr>
          <a:xfrm>
            <a:off x="4242817" y="3783138"/>
            <a:ext cx="1834894"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Pelindung Pernafasan</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67" name="object 9"/>
          <p:cNvSpPr txBox="1"/>
          <p:nvPr/>
        </p:nvSpPr>
        <p:spPr>
          <a:xfrm>
            <a:off x="6729983" y="3783138"/>
            <a:ext cx="1834894"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Pelindung Tangan</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70" name="object 9"/>
          <p:cNvSpPr txBox="1"/>
          <p:nvPr/>
        </p:nvSpPr>
        <p:spPr>
          <a:xfrm>
            <a:off x="9753600" y="3783138"/>
            <a:ext cx="140817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Pelindung Kaki</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71" name="object 9"/>
          <p:cNvSpPr txBox="1"/>
          <p:nvPr/>
        </p:nvSpPr>
        <p:spPr>
          <a:xfrm>
            <a:off x="4395215" y="5596253"/>
            <a:ext cx="140817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Pelindung Jatuh</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74" name="object 9"/>
          <p:cNvSpPr txBox="1"/>
          <p:nvPr/>
        </p:nvSpPr>
        <p:spPr>
          <a:xfrm>
            <a:off x="6400799" y="6321553"/>
            <a:ext cx="140817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Pelindung Tubuh</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75" name="object 9"/>
          <p:cNvSpPr txBox="1"/>
          <p:nvPr/>
        </p:nvSpPr>
        <p:spPr>
          <a:xfrm>
            <a:off x="7885175" y="5740647"/>
            <a:ext cx="140817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Pelampung</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76" name="object 9"/>
          <p:cNvSpPr txBox="1"/>
          <p:nvPr/>
        </p:nvSpPr>
        <p:spPr>
          <a:xfrm>
            <a:off x="9293351" y="5067653"/>
            <a:ext cx="140817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Rompi Nyala</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77" name="object 9"/>
          <p:cNvSpPr txBox="1"/>
          <p:nvPr/>
        </p:nvSpPr>
        <p:spPr>
          <a:xfrm>
            <a:off x="9293351" y="6585835"/>
            <a:ext cx="1408176"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Sabuk Keselamatan</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
        <p:nvSpPr>
          <p:cNvPr id="78" name="object 9"/>
          <p:cNvSpPr txBox="1"/>
          <p:nvPr/>
        </p:nvSpPr>
        <p:spPr>
          <a:xfrm>
            <a:off x="10910455" y="6159886"/>
            <a:ext cx="1014070" cy="184666"/>
          </a:xfrm>
          <a:prstGeom prst="rect">
            <a:avLst/>
          </a:prstGeom>
          <a:noFill/>
        </p:spPr>
        <p:txBody>
          <a:bodyPr vert="horz" wrap="square" lIns="0" tIns="0" rIns="0" bIns="0" rtlCol="0">
            <a:spAutoFit/>
          </a:bodyPr>
          <a:lstStyle/>
          <a:p>
            <a:pPr marR="5080" algn="ctr">
              <a:lnSpc>
                <a:spcPct val="100000"/>
              </a:lnSpc>
            </a:pPr>
            <a:r>
              <a:rPr lang="id-ID" sz="1200" kern="2000" smtClean="0">
                <a:solidFill>
                  <a:schemeClr val="tx1">
                    <a:lumMod val="50000"/>
                    <a:lumOff val="50000"/>
                  </a:schemeClr>
                </a:solidFill>
                <a:latin typeface="Roboto" pitchFamily="2" charset="0"/>
                <a:ea typeface="Roboto" pitchFamily="2" charset="0"/>
                <a:cs typeface="Roboto" pitchFamily="2" charset="0"/>
              </a:rPr>
              <a:t>Jas Hujan</a:t>
            </a:r>
            <a:endParaRPr sz="1200" kern="2000" dirty="0">
              <a:solidFill>
                <a:schemeClr val="tx1">
                  <a:lumMod val="50000"/>
                  <a:lumOff val="50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60038" y="1219200"/>
            <a:ext cx="7092950" cy="5316840"/>
          </a:xfrm>
          <a:prstGeom prst="rect">
            <a:avLst/>
          </a:prstGeom>
        </p:spPr>
        <p:txBody>
          <a:bodyPr vert="horz" wrap="square" lIns="0" tIns="0" rIns="0" bIns="0" rtlCol="0">
            <a:spAutoFit/>
          </a:bodyPr>
          <a:lstStyle/>
          <a:p>
            <a:r>
              <a:rPr sz="2000" b="1" spc="20" smtClean="0">
                <a:solidFill>
                  <a:srgbClr val="2962FF"/>
                </a:solidFill>
                <a:latin typeface="Roboto" pitchFamily="2" charset="0"/>
                <a:ea typeface="Roboto" pitchFamily="2" charset="0"/>
                <a:cs typeface="Roboto" pitchFamily="2" charset="0"/>
              </a:rPr>
              <a:t>Pengertian</a:t>
            </a:r>
          </a:p>
          <a:p>
            <a:pPr marR="44450" indent="-274320">
              <a:tabLst>
                <a:tab pos="5462270" algn="l"/>
              </a:tabLst>
            </a:pPr>
            <a:r>
              <a:rPr kern="500" spc="-15" smtClean="0">
                <a:solidFill>
                  <a:schemeClr val="tx1">
                    <a:lumMod val="85000"/>
                    <a:lumOff val="15000"/>
                  </a:schemeClr>
                </a:solidFill>
                <a:latin typeface="Roboto Medium" pitchFamily="2" charset="0"/>
                <a:ea typeface="Roboto Medium" pitchFamily="2" charset="0"/>
                <a:cs typeface="Roboto Medium" pitchFamily="2" charset="0"/>
              </a:rPr>
              <a:t>Gangguan kesehatan baik jasmani maupun rohani yang ditimbulkan dan atau diperparah karena aktivitas kerja atau kondisi yang berhubungan dengan pekerjaan</a:t>
            </a:r>
          </a:p>
          <a:p>
            <a:pPr>
              <a:spcBef>
                <a:spcPts val="2400"/>
              </a:spcBef>
            </a:pPr>
            <a:r>
              <a:rPr sz="2000" b="1" spc="20" smtClean="0">
                <a:solidFill>
                  <a:srgbClr val="2962FF"/>
                </a:solidFill>
                <a:latin typeface="Roboto" pitchFamily="2" charset="0"/>
                <a:ea typeface="Roboto" pitchFamily="2" charset="0"/>
                <a:cs typeface="Roboto" pitchFamily="2" charset="0"/>
              </a:rPr>
              <a:t>Contoh</a:t>
            </a:r>
          </a:p>
          <a:p>
            <a:pPr marR="44450" indent="-274320">
              <a:tabLst>
                <a:tab pos="5462270" algn="l"/>
              </a:tabLst>
            </a:pPr>
            <a:r>
              <a:rPr kern="500" spc="-15" smtClean="0">
                <a:solidFill>
                  <a:schemeClr val="tx1">
                    <a:lumMod val="85000"/>
                    <a:lumOff val="15000"/>
                  </a:schemeClr>
                </a:solidFill>
                <a:latin typeface="Roboto Medium" pitchFamily="2" charset="0"/>
                <a:ea typeface="Roboto Medium" pitchFamily="2" charset="0"/>
                <a:cs typeface="Roboto Medium" pitchFamily="2" charset="0"/>
              </a:rPr>
              <a:t>Anthrax, Silicosis, Asbestosis, Low Back Pain, White Finger Syndrom, dsb</a:t>
            </a:r>
          </a:p>
          <a:p>
            <a:pPr>
              <a:lnSpc>
                <a:spcPct val="100000"/>
              </a:lnSpc>
              <a:spcBef>
                <a:spcPts val="4"/>
              </a:spcBef>
            </a:pPr>
            <a:endParaRPr sz="1050">
              <a:latin typeface="Times New Roman"/>
              <a:cs typeface="Times New Roman"/>
            </a:endParaRPr>
          </a:p>
          <a:p>
            <a:pPr>
              <a:lnSpc>
                <a:spcPts val="1735"/>
              </a:lnSpc>
              <a:spcBef>
                <a:spcPts val="1235"/>
              </a:spcBef>
            </a:pPr>
            <a:r>
              <a:rPr sz="2000" b="1" spc="20">
                <a:solidFill>
                  <a:srgbClr val="2962FF"/>
                </a:solidFill>
                <a:latin typeface="Roboto" pitchFamily="2" charset="0"/>
                <a:ea typeface="Roboto" pitchFamily="2" charset="0"/>
                <a:cs typeface="Roboto" pitchFamily="2" charset="0"/>
              </a:rPr>
              <a:t>Faktor </a:t>
            </a:r>
            <a:r>
              <a:rPr sz="2000" b="1" spc="20" smtClean="0">
                <a:solidFill>
                  <a:srgbClr val="2962FF"/>
                </a:solidFill>
                <a:latin typeface="Roboto" pitchFamily="2" charset="0"/>
                <a:ea typeface="Roboto" pitchFamily="2" charset="0"/>
                <a:cs typeface="Roboto" pitchFamily="2" charset="0"/>
              </a:rPr>
              <a:t>Penyebab</a:t>
            </a:r>
          </a:p>
          <a:p>
            <a:pPr marR="44450" indent="-274320">
              <a:lnSpc>
                <a:spcPts val="1555"/>
              </a:lnSpc>
              <a:spcBef>
                <a:spcPts val="25"/>
              </a:spcBef>
              <a:tabLst>
                <a:tab pos="5462270" algn="l"/>
              </a:tabLst>
            </a:pPr>
            <a:r>
              <a:rPr lang="id-ID" sz="1600" kern="500" spc="-15" smtClean="0">
                <a:solidFill>
                  <a:srgbClr val="00E676"/>
                </a:solidFill>
                <a:latin typeface="Roboto Medium" pitchFamily="2" charset="0"/>
                <a:ea typeface="Roboto Medium" pitchFamily="2" charset="0"/>
                <a:cs typeface="Roboto Medium" pitchFamily="2" charset="0"/>
              </a:rPr>
              <a:t>Biologi </a:t>
            </a:r>
            <a:r>
              <a:rPr lang="id-ID" sz="1400" kern="1000" smtClean="0">
                <a:solidFill>
                  <a:schemeClr val="tx1">
                    <a:lumMod val="85000"/>
                    <a:lumOff val="15000"/>
                  </a:schemeClr>
                </a:solidFill>
                <a:latin typeface="Roboto" pitchFamily="2" charset="0"/>
                <a:ea typeface="Roboto" pitchFamily="2" charset="0"/>
                <a:cs typeface="Roboto" pitchFamily="2" charset="0"/>
              </a:rPr>
              <a:t>(Bakteri, Virus Jamur, Binatang, Tanaman)</a:t>
            </a:r>
            <a:r>
              <a:rPr kern="500" spc="-15" smtClean="0">
                <a:solidFill>
                  <a:schemeClr val="tx1">
                    <a:lumMod val="85000"/>
                    <a:lumOff val="15000"/>
                  </a:schemeClr>
                </a:solidFill>
                <a:latin typeface="Roboto Medium" pitchFamily="2" charset="0"/>
                <a:ea typeface="Roboto Medium" pitchFamily="2" charset="0"/>
                <a:cs typeface="Roboto Medium" pitchFamily="2" charset="0"/>
              </a:rPr>
              <a:t> ; </a:t>
            </a:r>
            <a:r>
              <a:rPr lang="id-ID" sz="1600" kern="500" spc="-15" smtClean="0">
                <a:solidFill>
                  <a:srgbClr val="00E676"/>
                </a:solidFill>
                <a:latin typeface="Roboto Medium" pitchFamily="2" charset="0"/>
                <a:ea typeface="Roboto Medium" pitchFamily="2" charset="0"/>
                <a:cs typeface="Roboto Medium" pitchFamily="2" charset="0"/>
              </a:rPr>
              <a:t>Kimia </a:t>
            </a:r>
            <a:r>
              <a:rPr lang="id-ID" sz="1400" kern="1000" smtClean="0">
                <a:solidFill>
                  <a:schemeClr val="tx1">
                    <a:lumMod val="85000"/>
                    <a:lumOff val="15000"/>
                  </a:schemeClr>
                </a:solidFill>
                <a:latin typeface="Roboto" pitchFamily="2" charset="0"/>
                <a:ea typeface="Roboto" pitchFamily="2" charset="0"/>
                <a:cs typeface="Roboto" pitchFamily="2" charset="0"/>
              </a:rPr>
              <a:t>(Bahan Beracun dan Berbahaya/Radioaktif)</a:t>
            </a:r>
            <a:r>
              <a:rPr kern="500" spc="-15" smtClean="0">
                <a:solidFill>
                  <a:schemeClr val="tx1">
                    <a:lumMod val="85000"/>
                    <a:lumOff val="15000"/>
                  </a:schemeClr>
                </a:solidFill>
                <a:latin typeface="Roboto Medium" pitchFamily="2" charset="0"/>
                <a:ea typeface="Roboto Medium" pitchFamily="2" charset="0"/>
                <a:cs typeface="Roboto Medium" pitchFamily="2" charset="0"/>
              </a:rPr>
              <a:t>  ; </a:t>
            </a:r>
            <a:r>
              <a:rPr lang="id-ID" sz="1600" kern="500" spc="-15" smtClean="0">
                <a:solidFill>
                  <a:srgbClr val="00E676"/>
                </a:solidFill>
                <a:latin typeface="Roboto Medium" pitchFamily="2" charset="0"/>
                <a:ea typeface="Roboto Medium" pitchFamily="2" charset="0"/>
                <a:cs typeface="Roboto Medium" pitchFamily="2" charset="0"/>
              </a:rPr>
              <a:t>Fisik </a:t>
            </a:r>
            <a:r>
              <a:rPr lang="id-ID" sz="1400" kern="1000" smtClean="0">
                <a:solidFill>
                  <a:schemeClr val="tx1">
                    <a:lumMod val="85000"/>
                    <a:lumOff val="15000"/>
                  </a:schemeClr>
                </a:solidFill>
                <a:latin typeface="Roboto" pitchFamily="2" charset="0"/>
                <a:ea typeface="Roboto" pitchFamily="2" charset="0"/>
                <a:cs typeface="Roboto" pitchFamily="2" charset="0"/>
              </a:rPr>
              <a:t>(Tekanan, Suhu, Kebisingan, Cahaya)</a:t>
            </a:r>
            <a:r>
              <a:rPr kern="500" spc="-15" smtClean="0">
                <a:solidFill>
                  <a:schemeClr val="tx1">
                    <a:lumMod val="85000"/>
                    <a:lumOff val="15000"/>
                  </a:schemeClr>
                </a:solidFill>
                <a:latin typeface="Roboto Medium" pitchFamily="2" charset="0"/>
                <a:ea typeface="Roboto Medium" pitchFamily="2" charset="0"/>
                <a:cs typeface="Roboto Medium" pitchFamily="2" charset="0"/>
              </a:rPr>
              <a:t> ; </a:t>
            </a:r>
            <a:r>
              <a:rPr lang="id-ID" sz="1600" kern="500" spc="-15" smtClean="0">
                <a:solidFill>
                  <a:srgbClr val="00E676"/>
                </a:solidFill>
                <a:latin typeface="Roboto Medium" pitchFamily="2" charset="0"/>
                <a:ea typeface="Roboto Medium" pitchFamily="2" charset="0"/>
                <a:cs typeface="Roboto Medium" pitchFamily="2" charset="0"/>
              </a:rPr>
              <a:t>Biomekanik </a:t>
            </a:r>
            <a:r>
              <a:rPr lang="id-ID" sz="1400" kern="1000" smtClean="0">
                <a:solidFill>
                  <a:schemeClr val="tx1">
                    <a:lumMod val="85000"/>
                    <a:lumOff val="15000"/>
                  </a:schemeClr>
                </a:solidFill>
                <a:latin typeface="Roboto" pitchFamily="2" charset="0"/>
                <a:ea typeface="Roboto" pitchFamily="2" charset="0"/>
                <a:cs typeface="Roboto" pitchFamily="2" charset="0"/>
              </a:rPr>
              <a:t>(Postur, Gerakan Berulang, Pengangkutan Manual) </a:t>
            </a:r>
            <a:r>
              <a:rPr kern="500" spc="-15" smtClean="0">
                <a:solidFill>
                  <a:schemeClr val="tx1">
                    <a:lumMod val="85000"/>
                    <a:lumOff val="15000"/>
                  </a:schemeClr>
                </a:solidFill>
                <a:latin typeface="Roboto Medium" pitchFamily="2" charset="0"/>
                <a:ea typeface="Roboto Medium" pitchFamily="2" charset="0"/>
                <a:cs typeface="Roboto Medium" pitchFamily="2" charset="0"/>
              </a:rPr>
              <a:t>; </a:t>
            </a:r>
            <a:r>
              <a:rPr lang="id-ID" sz="1600" kern="500" spc="-15" smtClean="0">
                <a:solidFill>
                  <a:srgbClr val="00E676"/>
                </a:solidFill>
                <a:latin typeface="Roboto Medium" pitchFamily="2" charset="0"/>
                <a:ea typeface="Roboto Medium" pitchFamily="2" charset="0"/>
                <a:cs typeface="Roboto Medium" pitchFamily="2" charset="0"/>
              </a:rPr>
              <a:t>Psikologi </a:t>
            </a:r>
            <a:r>
              <a:rPr kern="500" spc="-15" smtClean="0">
                <a:solidFill>
                  <a:schemeClr val="tx1">
                    <a:lumMod val="85000"/>
                    <a:lumOff val="15000"/>
                  </a:schemeClr>
                </a:solidFill>
                <a:latin typeface="Roboto Medium" pitchFamily="2" charset="0"/>
                <a:ea typeface="Roboto Medium" pitchFamily="2" charset="0"/>
                <a:cs typeface="Roboto Medium" pitchFamily="2" charset="0"/>
              </a:rPr>
              <a:t> </a:t>
            </a:r>
            <a:r>
              <a:rPr lang="id-ID" sz="1400" kern="1000" smtClean="0">
                <a:solidFill>
                  <a:schemeClr val="tx1">
                    <a:lumMod val="85000"/>
                    <a:lumOff val="15000"/>
                  </a:schemeClr>
                </a:solidFill>
                <a:latin typeface="Roboto" pitchFamily="2" charset="0"/>
                <a:ea typeface="Roboto" pitchFamily="2" charset="0"/>
                <a:cs typeface="Roboto" pitchFamily="2" charset="0"/>
              </a:rPr>
              <a:t>(Stress, dsb)</a:t>
            </a:r>
          </a:p>
          <a:p>
            <a:pPr marR="44450" indent="-274320">
              <a:spcBef>
                <a:spcPts val="2400"/>
              </a:spcBef>
              <a:tabLst>
                <a:tab pos="5462270" algn="l"/>
              </a:tabLst>
            </a:pPr>
            <a:r>
              <a:rPr sz="2000" b="1" spc="20" smtClean="0">
                <a:solidFill>
                  <a:srgbClr val="2962FF"/>
                </a:solidFill>
                <a:latin typeface="Roboto" pitchFamily="2" charset="0"/>
                <a:ea typeface="Roboto" pitchFamily="2" charset="0"/>
                <a:cs typeface="Roboto" pitchFamily="2" charset="0"/>
              </a:rPr>
              <a:t>Pencegahan</a:t>
            </a:r>
            <a:endParaRPr sz="2000" b="1" spc="20">
              <a:solidFill>
                <a:srgbClr val="2962FF"/>
              </a:solidFill>
              <a:latin typeface="Roboto" pitchFamily="2" charset="0"/>
              <a:ea typeface="Roboto" pitchFamily="2" charset="0"/>
              <a:cs typeface="Roboto" pitchFamily="2" charset="0"/>
            </a:endParaRPr>
          </a:p>
          <a:p>
            <a:pPr marR="44450" indent="-274320">
              <a:spcBef>
                <a:spcPts val="35"/>
              </a:spcBef>
              <a:buAutoNum type="arabicPeriod"/>
              <a:tabLst>
                <a:tab pos="5462270" algn="l"/>
              </a:tabLst>
            </a:pPr>
            <a:r>
              <a:rPr kern="500" spc="-15">
                <a:solidFill>
                  <a:schemeClr val="tx1">
                    <a:lumMod val="85000"/>
                    <a:lumOff val="15000"/>
                  </a:schemeClr>
                </a:solidFill>
                <a:latin typeface="Roboto Medium" pitchFamily="2" charset="0"/>
                <a:ea typeface="Roboto Medium" pitchFamily="2" charset="0"/>
                <a:cs typeface="Roboto Medium" pitchFamily="2" charset="0"/>
              </a:rPr>
              <a:t>Pemeriksaan Kesehatan </a:t>
            </a:r>
            <a:r>
              <a:rPr kern="500" spc="-15" smtClean="0">
                <a:solidFill>
                  <a:schemeClr val="tx1">
                    <a:lumMod val="85000"/>
                    <a:lumOff val="15000"/>
                  </a:schemeClr>
                </a:solidFill>
                <a:latin typeface="Roboto Medium" pitchFamily="2" charset="0"/>
                <a:ea typeface="Roboto Medium" pitchFamily="2" charset="0"/>
                <a:cs typeface="Roboto Medium" pitchFamily="2" charset="0"/>
              </a:rPr>
              <a:t>Berkala</a:t>
            </a:r>
            <a:endParaRPr kern="500" spc="-15">
              <a:solidFill>
                <a:schemeClr val="tx1">
                  <a:lumMod val="85000"/>
                  <a:lumOff val="15000"/>
                </a:schemeClr>
              </a:solidFill>
              <a:latin typeface="Roboto Medium" pitchFamily="2" charset="0"/>
              <a:ea typeface="Roboto Medium" pitchFamily="2" charset="0"/>
              <a:cs typeface="Roboto Medium" pitchFamily="2" charset="0"/>
            </a:endParaRPr>
          </a:p>
          <a:p>
            <a:pPr marR="44450" indent="-274320">
              <a:spcBef>
                <a:spcPts val="35"/>
              </a:spcBef>
              <a:buAutoNum type="arabicPeriod"/>
              <a:tabLst>
                <a:tab pos="5462270" algn="l"/>
              </a:tabLst>
            </a:pPr>
            <a:r>
              <a:rPr kern="500" spc="-15">
                <a:solidFill>
                  <a:schemeClr val="tx1">
                    <a:lumMod val="85000"/>
                    <a:lumOff val="15000"/>
                  </a:schemeClr>
                </a:solidFill>
                <a:latin typeface="Roboto Medium" pitchFamily="2" charset="0"/>
                <a:ea typeface="Roboto Medium" pitchFamily="2" charset="0"/>
                <a:cs typeface="Roboto Medium" pitchFamily="2" charset="0"/>
              </a:rPr>
              <a:t>Pemeriksaan Kesehatan </a:t>
            </a:r>
            <a:r>
              <a:rPr kern="500" spc="-15" smtClean="0">
                <a:solidFill>
                  <a:schemeClr val="tx1">
                    <a:lumMod val="85000"/>
                    <a:lumOff val="15000"/>
                  </a:schemeClr>
                </a:solidFill>
                <a:latin typeface="Roboto Medium" pitchFamily="2" charset="0"/>
                <a:ea typeface="Roboto Medium" pitchFamily="2" charset="0"/>
                <a:cs typeface="Roboto Medium" pitchFamily="2" charset="0"/>
              </a:rPr>
              <a:t>Khusus</a:t>
            </a:r>
            <a:endParaRPr kern="500" spc="-15">
              <a:solidFill>
                <a:schemeClr val="tx1">
                  <a:lumMod val="85000"/>
                  <a:lumOff val="15000"/>
                </a:schemeClr>
              </a:solidFill>
              <a:latin typeface="Roboto Medium" pitchFamily="2" charset="0"/>
              <a:ea typeface="Roboto Medium" pitchFamily="2" charset="0"/>
              <a:cs typeface="Roboto Medium" pitchFamily="2" charset="0"/>
            </a:endParaRPr>
          </a:p>
          <a:p>
            <a:pPr marR="44450" indent="-274320">
              <a:spcBef>
                <a:spcPts val="25"/>
              </a:spcBef>
              <a:buAutoNum type="arabicPeriod"/>
              <a:tabLst>
                <a:tab pos="5462270" algn="l"/>
              </a:tabLst>
            </a:pPr>
            <a:r>
              <a:rPr kern="500" spc="-15">
                <a:solidFill>
                  <a:schemeClr val="tx1">
                    <a:lumMod val="85000"/>
                    <a:lumOff val="15000"/>
                  </a:schemeClr>
                </a:solidFill>
                <a:latin typeface="Roboto Medium" pitchFamily="2" charset="0"/>
                <a:ea typeface="Roboto Medium" pitchFamily="2" charset="0"/>
                <a:cs typeface="Roboto Medium" pitchFamily="2" charset="0"/>
              </a:rPr>
              <a:t>Pelayanan </a:t>
            </a:r>
            <a:r>
              <a:rPr kern="500" spc="-15" smtClean="0">
                <a:solidFill>
                  <a:schemeClr val="tx1">
                    <a:lumMod val="85000"/>
                    <a:lumOff val="15000"/>
                  </a:schemeClr>
                </a:solidFill>
                <a:latin typeface="Roboto Medium" pitchFamily="2" charset="0"/>
                <a:ea typeface="Roboto Medium" pitchFamily="2" charset="0"/>
                <a:cs typeface="Roboto Medium" pitchFamily="2" charset="0"/>
              </a:rPr>
              <a:t>Kesehatan</a:t>
            </a:r>
            <a:endParaRPr kern="500" spc="-15">
              <a:solidFill>
                <a:schemeClr val="tx1">
                  <a:lumMod val="85000"/>
                  <a:lumOff val="15000"/>
                </a:schemeClr>
              </a:solidFill>
              <a:latin typeface="Roboto Medium" pitchFamily="2" charset="0"/>
              <a:ea typeface="Roboto Medium" pitchFamily="2" charset="0"/>
              <a:cs typeface="Roboto Medium" pitchFamily="2" charset="0"/>
            </a:endParaRPr>
          </a:p>
          <a:p>
            <a:pPr marR="44450" indent="-274320">
              <a:spcBef>
                <a:spcPts val="85"/>
              </a:spcBef>
              <a:buAutoNum type="arabicPeriod"/>
              <a:tabLst>
                <a:tab pos="5462270" algn="l"/>
              </a:tabLst>
            </a:pPr>
            <a:r>
              <a:rPr kern="500" spc="-15">
                <a:solidFill>
                  <a:schemeClr val="tx1">
                    <a:lumMod val="85000"/>
                    <a:lumOff val="15000"/>
                  </a:schemeClr>
                </a:solidFill>
                <a:latin typeface="Roboto Medium" pitchFamily="2" charset="0"/>
                <a:ea typeface="Roboto Medium" pitchFamily="2" charset="0"/>
                <a:cs typeface="Roboto Medium" pitchFamily="2" charset="0"/>
              </a:rPr>
              <a:t>Penyedian Sarana dan </a:t>
            </a:r>
            <a:r>
              <a:rPr kern="500" spc="-15" smtClean="0">
                <a:solidFill>
                  <a:schemeClr val="tx1">
                    <a:lumMod val="85000"/>
                    <a:lumOff val="15000"/>
                  </a:schemeClr>
                </a:solidFill>
                <a:latin typeface="Roboto Medium" pitchFamily="2" charset="0"/>
                <a:ea typeface="Roboto Medium" pitchFamily="2" charset="0"/>
                <a:cs typeface="Roboto Medium" pitchFamily="2" charset="0"/>
              </a:rPr>
              <a:t>Prasarana</a:t>
            </a:r>
            <a:endParaRPr sz="1400">
              <a:latin typeface="Segoe UI Light"/>
              <a:cs typeface="Segoe UI Light"/>
            </a:endParaRP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Penyakit Akibat Kerja (PAK)</a:t>
            </a:r>
            <a:endParaRPr lang="id-ID" sz="3400">
              <a:solidFill>
                <a:schemeClr val="bg1"/>
              </a:solidFill>
              <a:latin typeface="Roboto" pitchFamily="2" charset="0"/>
              <a:ea typeface="Roboto" pitchFamily="2" charset="0"/>
              <a:cs typeface="Roboto" pitchFamily="2" charset="0"/>
            </a:endParaRPr>
          </a:p>
        </p:txBody>
      </p:sp>
      <p:sp>
        <p:nvSpPr>
          <p:cNvPr id="6" name="object 6"/>
          <p:cNvSpPr/>
          <p:nvPr/>
        </p:nvSpPr>
        <p:spPr>
          <a:xfrm>
            <a:off x="3691128" y="1374647"/>
            <a:ext cx="0" cy="5135880"/>
          </a:xfrm>
          <a:custGeom>
            <a:avLst/>
            <a:gdLst/>
            <a:ahLst/>
            <a:cxnLst/>
            <a:rect l="l" t="t" r="r" b="b"/>
            <a:pathLst>
              <a:path h="5135880">
                <a:moveTo>
                  <a:pt x="0" y="0"/>
                </a:moveTo>
                <a:lnTo>
                  <a:pt x="0" y="5135880"/>
                </a:lnTo>
              </a:path>
            </a:pathLst>
          </a:custGeom>
          <a:ln w="6102">
            <a:solidFill>
              <a:srgbClr val="000000">
                <a:alpha val="12157"/>
              </a:srgbClr>
            </a:solidFill>
          </a:ln>
        </p:spPr>
        <p:txBody>
          <a:bodyPr wrap="square" lIns="0" tIns="0" rIns="0" bIns="0" rtlCol="0"/>
          <a:lstStyle/>
          <a:p>
            <a:endParaRPr/>
          </a:p>
        </p:txBody>
      </p:sp>
      <p:sp>
        <p:nvSpPr>
          <p:cNvPr id="7" name="object 7"/>
          <p:cNvSpPr/>
          <p:nvPr/>
        </p:nvSpPr>
        <p:spPr>
          <a:xfrm>
            <a:off x="627888" y="1481327"/>
            <a:ext cx="2962656" cy="2017776"/>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64463" y="1517903"/>
            <a:ext cx="2840736" cy="189585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77000" y="1338620"/>
            <a:ext cx="4800600" cy="4985980"/>
          </a:xfrm>
          <a:prstGeom prst="rect">
            <a:avLst/>
          </a:prstGeom>
        </p:spPr>
        <p:txBody>
          <a:bodyPr vert="horz" wrap="square" lIns="0" tIns="0" rIns="0" bIns="0" rtlCol="0">
            <a:spAutoFit/>
          </a:bodyPr>
          <a:lstStyle/>
          <a:p>
            <a:r>
              <a:rPr sz="2400" b="1" kern="0" spc="20" smtClean="0">
                <a:solidFill>
                  <a:srgbClr val="2962FF"/>
                </a:solidFill>
                <a:latin typeface="Roboto" pitchFamily="2" charset="0"/>
                <a:ea typeface="Roboto" pitchFamily="2" charset="0"/>
                <a:cs typeface="Roboto" pitchFamily="2" charset="0"/>
              </a:rPr>
              <a:t>Pengertian</a:t>
            </a:r>
          </a:p>
          <a:p>
            <a:pPr marR="44450">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Penyelenggaraan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dan pemeliharaan derajat yang setinggi-tingginya dari kesehatan fisik, mental dan so</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s</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ial dari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tenaga kerja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pada semua pekerjaa</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n,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p</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encegahan gangguan kesehatan pada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tenaga kerja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yang disebabkan oleh kondisi kerjanya, perlindungan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tenaga kerja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dari resiko akibat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faktor-faktor</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 yang mengganggu kesehatan, penempatan dan pemeliharaan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tenaga kerja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dalam suatu lingkungan kerja yang sesuai dengan kemampuan fisik dan psikologisnya, dan sebag</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ai</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 kesimpulan</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nya merupakan</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 penyesuaian pekerjaan kepada manusia dan manusia kepada pekerjaanya</a:t>
            </a:r>
            <a:endParaRPr sz="2000" kern="500" spc="-15" dirty="0"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en-US" sz="3400" err="1" smtClean="0">
                <a:solidFill>
                  <a:schemeClr val="bg1"/>
                </a:solidFill>
                <a:latin typeface="Roboto" pitchFamily="2" charset="0"/>
                <a:ea typeface="Roboto" pitchFamily="2" charset="0"/>
                <a:cs typeface="Roboto" pitchFamily="2" charset="0"/>
              </a:rPr>
              <a:t>Kesehatan</a:t>
            </a:r>
            <a:r>
              <a:rPr lang="en-US" sz="3400" smtClean="0">
                <a:solidFill>
                  <a:schemeClr val="bg1"/>
                </a:solidFill>
                <a:latin typeface="Roboto" pitchFamily="2" charset="0"/>
                <a:ea typeface="Roboto" pitchFamily="2" charset="0"/>
                <a:cs typeface="Roboto" pitchFamily="2" charset="0"/>
              </a:rPr>
              <a:t> Kerja</a:t>
            </a:r>
            <a:endParaRPr lang="id-ID" sz="3400" dirty="0">
              <a:solidFill>
                <a:schemeClr val="bg1"/>
              </a:solidFill>
              <a:latin typeface="Roboto" pitchFamily="2" charset="0"/>
              <a:ea typeface="Roboto" pitchFamily="2" charset="0"/>
              <a:cs typeface="Roboto" pitchFamily="2" charset="0"/>
            </a:endParaRPr>
          </a:p>
        </p:txBody>
      </p:sp>
      <p:sp>
        <p:nvSpPr>
          <p:cNvPr id="6" name="object 6"/>
          <p:cNvSpPr/>
          <p:nvPr/>
        </p:nvSpPr>
        <p:spPr>
          <a:xfrm>
            <a:off x="6019800" y="1338620"/>
            <a:ext cx="0" cy="5135880"/>
          </a:xfrm>
          <a:custGeom>
            <a:avLst/>
            <a:gdLst/>
            <a:ahLst/>
            <a:cxnLst/>
            <a:rect l="l" t="t" r="r" b="b"/>
            <a:pathLst>
              <a:path h="5135880">
                <a:moveTo>
                  <a:pt x="0" y="0"/>
                </a:moveTo>
                <a:lnTo>
                  <a:pt x="0" y="5135880"/>
                </a:lnTo>
              </a:path>
            </a:pathLst>
          </a:custGeom>
          <a:ln w="6102">
            <a:solidFill>
              <a:srgbClr val="000000">
                <a:alpha val="12157"/>
              </a:srgbClr>
            </a:solidFill>
          </a:ln>
        </p:spPr>
        <p:txBody>
          <a:bodyPr wrap="square" lIns="0" tIns="0" rIns="0" bIns="0" rtlCol="0"/>
          <a:lstStyle/>
          <a:p>
            <a:endParaRPr/>
          </a:p>
        </p:txBody>
      </p:sp>
      <p:pic>
        <p:nvPicPr>
          <p:cNvPr id="14338" name="Picture 2" descr="https://www.easternmedicalsupport.com/images/high-corp-photo.jpg"/>
          <p:cNvPicPr>
            <a:picLocks noChangeAspect="1" noChangeArrowheads="1"/>
          </p:cNvPicPr>
          <p:nvPr/>
        </p:nvPicPr>
        <p:blipFill>
          <a:blip r:embed="rId2" cstate="print"/>
          <a:srcRect/>
          <a:stretch>
            <a:fillRect/>
          </a:stretch>
        </p:blipFill>
        <p:spPr bwMode="auto">
          <a:xfrm>
            <a:off x="609600" y="1399310"/>
            <a:ext cx="5163223" cy="3425954"/>
          </a:xfrm>
          <a:prstGeom prst="rect">
            <a:avLst/>
          </a:prstGeom>
          <a:noFill/>
          <a:effectLst>
            <a:outerShdw blurRad="50800" dist="76200" dir="2700000" algn="tl" rotWithShape="0">
              <a:prstClr val="black">
                <a:alpha val="40000"/>
              </a:prstClr>
            </a:outerShdw>
          </a:effectLst>
        </p:spPr>
      </p:pic>
      <p:sp>
        <p:nvSpPr>
          <p:cNvPr id="10" name="object 9"/>
          <p:cNvSpPr txBox="1"/>
          <p:nvPr/>
        </p:nvSpPr>
        <p:spPr>
          <a:xfrm>
            <a:off x="1905000" y="5257800"/>
            <a:ext cx="411480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Sumber : Joint ILO-WHO Committee 1995</a:t>
            </a:r>
            <a:endParaRPr sz="1400" kern="1000">
              <a:solidFill>
                <a:schemeClr val="tx1">
                  <a:lumMod val="85000"/>
                  <a:lumOff val="15000"/>
                </a:schemeClr>
              </a:solidFill>
              <a:latin typeface="Roboto" pitchFamily="2" charset="0"/>
              <a:ea typeface="Roboto" pitchFamily="2" charset="0"/>
              <a:cs typeface="Roboto" pitchFamily="2" charset="0"/>
            </a:endParaRPr>
          </a:p>
        </p:txBody>
      </p:sp>
    </p:spTree>
    <p:extLst>
      <p:ext uri="{BB962C8B-B14F-4D97-AF65-F5344CB8AC3E}">
        <p14:creationId xmlns:p14="http://schemas.microsoft.com/office/powerpoint/2010/main" val="7784706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en-US" sz="3400" err="1" smtClean="0">
                <a:solidFill>
                  <a:schemeClr val="bg1"/>
                </a:solidFill>
                <a:latin typeface="Roboto" pitchFamily="2" charset="0"/>
                <a:ea typeface="Roboto" pitchFamily="2" charset="0"/>
                <a:cs typeface="Roboto" pitchFamily="2" charset="0"/>
              </a:rPr>
              <a:t>Kesehatan</a:t>
            </a:r>
            <a:r>
              <a:rPr lang="en-US" sz="3400" smtClean="0">
                <a:solidFill>
                  <a:schemeClr val="bg1"/>
                </a:solidFill>
                <a:latin typeface="Roboto" pitchFamily="2" charset="0"/>
                <a:ea typeface="Roboto" pitchFamily="2" charset="0"/>
                <a:cs typeface="Roboto" pitchFamily="2" charset="0"/>
              </a:rPr>
              <a:t> Kerja</a:t>
            </a:r>
            <a:r>
              <a:rPr lang="id-ID" sz="3400" smtClean="0">
                <a:solidFill>
                  <a:schemeClr val="bg1"/>
                </a:solidFill>
                <a:latin typeface="Roboto" pitchFamily="2" charset="0"/>
                <a:ea typeface="Roboto" pitchFamily="2" charset="0"/>
                <a:cs typeface="Roboto" pitchFamily="2" charset="0"/>
              </a:rPr>
              <a:t> (</a:t>
            </a:r>
            <a:r>
              <a:rPr lang="id-ID" sz="3400" i="1" smtClean="0">
                <a:solidFill>
                  <a:schemeClr val="bg1"/>
                </a:solidFill>
                <a:latin typeface="Roboto" pitchFamily="2" charset="0"/>
                <a:ea typeface="Roboto" pitchFamily="2" charset="0"/>
                <a:cs typeface="Roboto" pitchFamily="2" charset="0"/>
              </a:rPr>
              <a:t>Lanjutan</a:t>
            </a:r>
            <a:r>
              <a:rPr lang="id-ID" sz="3400" smtClean="0">
                <a:solidFill>
                  <a:schemeClr val="bg1"/>
                </a:solidFill>
                <a:latin typeface="Roboto" pitchFamily="2" charset="0"/>
                <a:ea typeface="Roboto" pitchFamily="2" charset="0"/>
                <a:cs typeface="Roboto" pitchFamily="2" charset="0"/>
              </a:rPr>
              <a:t>)</a:t>
            </a:r>
            <a:endParaRPr lang="id-ID" sz="3400" dirty="0">
              <a:solidFill>
                <a:schemeClr val="bg1"/>
              </a:solidFill>
              <a:latin typeface="Roboto" pitchFamily="2" charset="0"/>
              <a:ea typeface="Roboto" pitchFamily="2" charset="0"/>
              <a:cs typeface="Roboto" pitchFamily="2" charset="0"/>
            </a:endParaRPr>
          </a:p>
        </p:txBody>
      </p:sp>
      <p:sp>
        <p:nvSpPr>
          <p:cNvPr id="7" name="object 2"/>
          <p:cNvSpPr txBox="1"/>
          <p:nvPr/>
        </p:nvSpPr>
        <p:spPr>
          <a:xfrm>
            <a:off x="685800" y="1338620"/>
            <a:ext cx="10820400" cy="4985980"/>
          </a:xfrm>
          <a:prstGeom prst="rect">
            <a:avLst/>
          </a:prstGeom>
        </p:spPr>
        <p:txBody>
          <a:bodyPr vert="horz" wrap="square" lIns="0" tIns="0" rIns="0" bIns="0" rtlCol="0">
            <a:spAutoFit/>
          </a:bodyPr>
          <a:lstStyle/>
          <a:p>
            <a:r>
              <a:rPr sz="2400" b="1" kern="0" spc="20" smtClean="0">
                <a:solidFill>
                  <a:srgbClr val="2962FF"/>
                </a:solidFill>
                <a:latin typeface="Roboto" pitchFamily="2" charset="0"/>
                <a:ea typeface="Roboto" pitchFamily="2" charset="0"/>
                <a:cs typeface="Roboto" pitchFamily="2" charset="0"/>
              </a:rPr>
              <a:t>Dasar Hukum</a:t>
            </a:r>
          </a:p>
          <a:p>
            <a:pPr marL="457200" marR="44450" indent="-457200">
              <a:buFont typeface="+mj-lt"/>
              <a:buAutoNum type="arabicPeriod"/>
              <a:tabLst>
                <a:tab pos="5462270" algn="l"/>
              </a:tabLst>
            </a:pP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Undang-Undang No 1 Tahun 1970 tentang Keselamatan Kerja pasal 8</a:t>
            </a:r>
          </a:p>
          <a:p>
            <a:pPr marL="457200" marR="44450" indent="-457200">
              <a:buFont typeface="+mj-lt"/>
              <a:buAutoNum type="arabicPeriod"/>
              <a:tabLst>
                <a:tab pos="5462270" algn="l"/>
              </a:tabLst>
            </a:pP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Permenakertrans 02/MEN/1980 tentang Pemeriksaan Kesehatan Tenaga Kerja Dalam Penyelenggaraan Keselamatan Kerja</a:t>
            </a:r>
          </a:p>
          <a:p>
            <a:pPr marL="457200" marR="44450" indent="-457200">
              <a:buFont typeface="+mj-lt"/>
              <a:buAutoNum type="arabicPeriod"/>
              <a:tabLst>
                <a:tab pos="5462270" algn="l"/>
              </a:tabLst>
            </a:pPr>
            <a:r>
              <a:rPr lang="x-none" sz="2000" kern="500" spc="-15" smtClean="0">
                <a:solidFill>
                  <a:schemeClr val="tx1">
                    <a:lumMod val="85000"/>
                    <a:lumOff val="15000"/>
                  </a:schemeClr>
                </a:solidFill>
                <a:latin typeface="Roboto Medium" pitchFamily="2" charset="0"/>
                <a:ea typeface="Roboto Medium" pitchFamily="2" charset="0"/>
                <a:cs typeface="Roboto Medium" pitchFamily="2" charset="0"/>
              </a:rPr>
              <a:t>Permenakertrans 1/MEN/1981 tentang Kewajiban Melapor Penyakit Akibat Kerja</a:t>
            </a:r>
          </a:p>
          <a:p>
            <a:pPr marL="457200" marR="44450" indent="-457200">
              <a:buFont typeface="+mj-lt"/>
              <a:buAutoNum type="arabicPeriod"/>
              <a:tabLst>
                <a:tab pos="5462270" algn="l"/>
              </a:tabLst>
            </a:pPr>
            <a:r>
              <a:rPr lang="x-none" sz="2000" kern="500" spc="-15" smtClean="0">
                <a:solidFill>
                  <a:schemeClr val="tx1">
                    <a:lumMod val="85000"/>
                    <a:lumOff val="15000"/>
                  </a:schemeClr>
                </a:solidFill>
                <a:latin typeface="Roboto Medium" pitchFamily="2" charset="0"/>
                <a:ea typeface="Roboto Medium" pitchFamily="2" charset="0"/>
                <a:cs typeface="Roboto Medium" pitchFamily="2" charset="0"/>
              </a:rPr>
              <a:t>Permenakertrans 3/MEN/1982 tentang Pelayanan Kesehatan Tenaga Kerja</a:t>
            </a:r>
          </a:p>
          <a:p>
            <a:pPr marL="457200" marR="44450" indent="-457200">
              <a:buFont typeface="+mj-lt"/>
              <a:buAutoNum type="arabicPeriod"/>
              <a:tabLst>
                <a:tab pos="5462270" algn="l"/>
              </a:tabLst>
            </a:pPr>
            <a:r>
              <a:rPr lang="x-none" sz="2000" kern="500" spc="-15" smtClean="0">
                <a:solidFill>
                  <a:schemeClr val="tx1">
                    <a:lumMod val="85000"/>
                    <a:lumOff val="15000"/>
                  </a:schemeClr>
                </a:solidFill>
                <a:latin typeface="Roboto Medium" pitchFamily="2" charset="0"/>
                <a:ea typeface="Roboto Medium" pitchFamily="2" charset="0"/>
                <a:cs typeface="Roboto Medium" pitchFamily="2" charset="0"/>
              </a:rPr>
              <a:t>Kepmenaker 333/MEN/1989 tentang Diagnosis dan Pelaporan Penyakit Akibat Kerja</a:t>
            </a:r>
          </a:p>
          <a:p>
            <a:pPr marL="457200" marR="44450" indent="-457200">
              <a:buFont typeface="+mj-lt"/>
              <a:buAutoNum type="arabicPeriod"/>
              <a:tabLst>
                <a:tab pos="5462270" algn="l"/>
              </a:tabLst>
            </a:pPr>
            <a:r>
              <a:rPr lang="x-none" sz="2000" kern="500" spc="-15" smtClean="0">
                <a:solidFill>
                  <a:schemeClr val="tx1">
                    <a:lumMod val="85000"/>
                    <a:lumOff val="15000"/>
                  </a:schemeClr>
                </a:solidFill>
                <a:latin typeface="Roboto Medium" pitchFamily="2" charset="0"/>
                <a:ea typeface="Roboto Medium" pitchFamily="2" charset="0"/>
                <a:cs typeface="Roboto Medium" pitchFamily="2" charset="0"/>
              </a:rPr>
              <a:t>Kepmenaker 51/MEN/1999 tentang Nilai Ambang Batas Faktor Fisika di Tempat Kerja</a:t>
            </a:r>
          </a:p>
          <a:p>
            <a:pPr marL="457200" marR="44450" indent="-457200">
              <a:buFont typeface="+mj-lt"/>
              <a:buAutoNum type="arabicPeriod"/>
              <a:tabLst>
                <a:tab pos="5462270" algn="l"/>
              </a:tabLst>
            </a:pPr>
            <a:r>
              <a:rPr lang="x-none" sz="2000" kern="500" spc="-15" smtClean="0">
                <a:solidFill>
                  <a:schemeClr val="tx1">
                    <a:lumMod val="85000"/>
                    <a:lumOff val="15000"/>
                  </a:schemeClr>
                </a:solidFill>
                <a:latin typeface="Roboto Medium" pitchFamily="2" charset="0"/>
                <a:ea typeface="Roboto Medium" pitchFamily="2" charset="0"/>
                <a:cs typeface="Roboto Medium" pitchFamily="2" charset="0"/>
              </a:rPr>
              <a:t>Undang-Undang No 24 Tahun 2011 tentang Badan Penyelenggara Jaminan Sosial</a:t>
            </a:r>
          </a:p>
          <a:p>
            <a:pPr marL="457200" marR="44450" indent="-457200">
              <a:buFont typeface="+mj-lt"/>
              <a:buAutoNum type="arabicPeriod"/>
              <a:tabLst>
                <a:tab pos="5462270" algn="l"/>
              </a:tabLst>
            </a:pPr>
            <a:r>
              <a:rPr lang="x-none" sz="2000" kern="500" spc="-15" smtClean="0">
                <a:solidFill>
                  <a:schemeClr val="tx1">
                    <a:lumMod val="85000"/>
                    <a:lumOff val="15000"/>
                  </a:schemeClr>
                </a:solidFill>
                <a:latin typeface="Roboto Medium" pitchFamily="2" charset="0"/>
                <a:ea typeface="Roboto Medium" pitchFamily="2" charset="0"/>
                <a:cs typeface="Roboto Medium" pitchFamily="2" charset="0"/>
              </a:rPr>
              <a:t>Permenaker 1/MEN/1998 tentang Penyelenggaraan Pemeliharaan Kesehatan Bagi Tenaga Kerja Dengan Manfaat Lebih Dari Paket Jaminan Pemeliharaan Dasar Jaminan Sosial Tenaga Kerja</a:t>
            </a:r>
          </a:p>
          <a:p>
            <a:pPr marL="457200" marR="44450" indent="-457200">
              <a:buFont typeface="+mj-lt"/>
              <a:buAutoNum type="arabicPeriod"/>
              <a:tabLst>
                <a:tab pos="5462270" algn="l"/>
              </a:tabLst>
            </a:pPr>
            <a:r>
              <a:rPr lang="x-none" sz="2000" kern="500" spc="-15" smtClean="0">
                <a:solidFill>
                  <a:schemeClr val="tx1">
                    <a:lumMod val="85000"/>
                    <a:lumOff val="15000"/>
                  </a:schemeClr>
                </a:solidFill>
                <a:latin typeface="Roboto Medium" pitchFamily="2" charset="0"/>
                <a:ea typeface="Roboto Medium" pitchFamily="2" charset="0"/>
                <a:cs typeface="Roboto Medium" pitchFamily="2" charset="0"/>
              </a:rPr>
              <a:t>Surar Edaran Menakertrans 01/MEN/1979 tentang Pengadaan Kantin dan Ruang Tempat Makan</a:t>
            </a:r>
          </a:p>
          <a:p>
            <a:pPr marL="457200" marR="44450" indent="-457200">
              <a:buFont typeface="+mj-lt"/>
              <a:buAutoNum type="arabicPeriod"/>
              <a:tabLst>
                <a:tab pos="5462270" algn="l"/>
              </a:tabLst>
            </a:pPr>
            <a:r>
              <a:rPr lang="x-none" sz="2000" kern="500" spc="-15" smtClean="0">
                <a:solidFill>
                  <a:schemeClr val="tx1">
                    <a:lumMod val="85000"/>
                    <a:lumOff val="15000"/>
                  </a:schemeClr>
                </a:solidFill>
                <a:latin typeface="Roboto Medium" pitchFamily="2" charset="0"/>
                <a:ea typeface="Roboto Medium" pitchFamily="2" charset="0"/>
                <a:cs typeface="Roboto Medium" pitchFamily="2" charset="0"/>
              </a:rPr>
              <a:t>Peraturan Menteri Perburuhan tentang Syarat  Kesehatan, Kebersihan serta Penerangan dalam Tempat Kerja</a:t>
            </a:r>
            <a:endParaRPr sz="2000" kern="500" spc="-15" dirty="0" smtClean="0">
              <a:solidFill>
                <a:schemeClr val="tx1">
                  <a:lumMod val="85000"/>
                  <a:lumOff val="15000"/>
                </a:schemeClr>
              </a:solidFill>
              <a:latin typeface="Roboto Medium" pitchFamily="2" charset="0"/>
              <a:ea typeface="Roboto Medium" pitchFamily="2" charset="0"/>
              <a:cs typeface="Roboto Medium" pitchFamily="2" charset="0"/>
            </a:endParaRPr>
          </a:p>
        </p:txBody>
      </p:sp>
    </p:spTree>
    <p:extLst>
      <p:ext uri="{BB962C8B-B14F-4D97-AF65-F5344CB8AC3E}">
        <p14:creationId xmlns:p14="http://schemas.microsoft.com/office/powerpoint/2010/main" val="7784706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1479260"/>
            <a:ext cx="10668000" cy="4339650"/>
          </a:xfrm>
          <a:prstGeom prst="rect">
            <a:avLst/>
          </a:prstGeom>
        </p:spPr>
        <p:txBody>
          <a:bodyPr vert="horz" wrap="square" lIns="0" tIns="0" rIns="0" bIns="0" rtlCol="0">
            <a:spAutoFit/>
          </a:bodyPr>
          <a:lstStyle/>
          <a:p>
            <a:pPr>
              <a:spcBef>
                <a:spcPts val="2400"/>
              </a:spcBef>
            </a:pPr>
            <a:r>
              <a:rPr lang="en-US" sz="2400" b="1" kern="0" spc="20" smtClean="0">
                <a:solidFill>
                  <a:srgbClr val="2962FF"/>
                </a:solidFill>
                <a:latin typeface="Roboto" pitchFamily="2" charset="0"/>
                <a:ea typeface="Roboto" pitchFamily="2" charset="0"/>
                <a:cs typeface="Roboto" pitchFamily="2" charset="0"/>
              </a:rPr>
              <a:t>Ru</a:t>
            </a:r>
            <a:r>
              <a:rPr lang="id-ID" sz="2400" b="1" kern="0" spc="20" smtClean="0">
                <a:solidFill>
                  <a:srgbClr val="2962FF"/>
                </a:solidFill>
                <a:latin typeface="Roboto" pitchFamily="2" charset="0"/>
                <a:ea typeface="Roboto" pitchFamily="2" charset="0"/>
                <a:cs typeface="Roboto" pitchFamily="2" charset="0"/>
              </a:rPr>
              <a:t>ang</a:t>
            </a:r>
            <a:r>
              <a:rPr lang="en-US" sz="2400" b="1" kern="0" spc="20" smtClean="0">
                <a:solidFill>
                  <a:srgbClr val="2962FF"/>
                </a:solidFill>
                <a:latin typeface="Roboto" pitchFamily="2" charset="0"/>
                <a:ea typeface="Roboto" pitchFamily="2" charset="0"/>
                <a:cs typeface="Roboto" pitchFamily="2" charset="0"/>
              </a:rPr>
              <a:t> Lingkup</a:t>
            </a:r>
            <a:endParaRPr sz="2400" b="1" kern="0" spc="20" smtClean="0">
              <a:solidFill>
                <a:srgbClr val="2962FF"/>
              </a:solidFill>
              <a:latin typeface="Roboto" pitchFamily="2" charset="0"/>
              <a:ea typeface="Roboto" pitchFamily="2" charset="0"/>
              <a:cs typeface="Roboto" pitchFamily="2" charset="0"/>
            </a:endParaRPr>
          </a:p>
          <a:p>
            <a:pPr marL="357188" marR="44450" indent="-357188">
              <a:buFont typeface="+mj-lt"/>
              <a:buAutoNum type="arabicPeriod"/>
              <a:tabLst>
                <a:tab pos="5462270" algn="l"/>
              </a:tabLst>
            </a:pP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Penyelenggaraaan pelayanan kesehatan kerja :</a:t>
            </a:r>
            <a:endParaRPr lang="id-ID" sz="2000" kern="500" spc="-15" smtClean="0">
              <a:solidFill>
                <a:schemeClr val="tx1">
                  <a:lumMod val="85000"/>
                  <a:lumOff val="15000"/>
                </a:schemeClr>
              </a:solidFill>
              <a:latin typeface="Roboto Medium" pitchFamily="2" charset="0"/>
              <a:ea typeface="Roboto Medium" pitchFamily="2" charset="0"/>
              <a:cs typeface="Roboto Medium" pitchFamily="2" charset="0"/>
            </a:endParaRPr>
          </a:p>
          <a:p>
            <a:pPr marL="539750" marR="44450" lvl="1" indent="-179388">
              <a:buFont typeface="Arial" pitchFamily="34" charset="0"/>
              <a:buChar char="•"/>
              <a:tabLst>
                <a:tab pos="5462270" algn="l"/>
              </a:tabLst>
            </a:pPr>
            <a:r>
              <a:rPr lang="en-US" sz="2000" kern="1000" smtClean="0">
                <a:solidFill>
                  <a:schemeClr val="tx1">
                    <a:lumMod val="85000"/>
                    <a:lumOff val="15000"/>
                  </a:schemeClr>
                </a:solidFill>
                <a:latin typeface="Roboto" pitchFamily="2" charset="0"/>
                <a:ea typeface="Roboto" pitchFamily="2" charset="0"/>
                <a:cs typeface="Roboto" pitchFamily="2" charset="0"/>
              </a:rPr>
              <a:t>Sarana</a:t>
            </a:r>
            <a:endParaRPr lang="id-ID" sz="2000" kern="1000" smtClean="0">
              <a:solidFill>
                <a:schemeClr val="tx1">
                  <a:lumMod val="85000"/>
                  <a:lumOff val="15000"/>
                </a:schemeClr>
              </a:solidFill>
              <a:latin typeface="Roboto" pitchFamily="2" charset="0"/>
              <a:ea typeface="Roboto" pitchFamily="2" charset="0"/>
              <a:cs typeface="Roboto" pitchFamily="2" charset="0"/>
            </a:endParaRPr>
          </a:p>
          <a:p>
            <a:pPr marL="539750" marR="44450" lvl="1" indent="-179388">
              <a:buFont typeface="Arial" pitchFamily="34" charset="0"/>
              <a:buChar char="•"/>
              <a:tabLst>
                <a:tab pos="5462270" algn="l"/>
              </a:tabLst>
            </a:pPr>
            <a:r>
              <a:rPr lang="id-ID" sz="2000" kern="1000" smtClean="0">
                <a:solidFill>
                  <a:schemeClr val="tx1">
                    <a:lumMod val="85000"/>
                    <a:lumOff val="15000"/>
                  </a:schemeClr>
                </a:solidFill>
                <a:latin typeface="Roboto" pitchFamily="2" charset="0"/>
                <a:ea typeface="Roboto" pitchFamily="2" charset="0"/>
                <a:cs typeface="Roboto" pitchFamily="2" charset="0"/>
              </a:rPr>
              <a:t>T</a:t>
            </a:r>
            <a:r>
              <a:rPr lang="en-US" sz="2000" kern="1000" smtClean="0">
                <a:solidFill>
                  <a:schemeClr val="tx1">
                    <a:lumMod val="85000"/>
                    <a:lumOff val="15000"/>
                  </a:schemeClr>
                </a:solidFill>
                <a:latin typeface="Roboto" pitchFamily="2" charset="0"/>
                <a:ea typeface="Roboto" pitchFamily="2" charset="0"/>
                <a:cs typeface="Roboto" pitchFamily="2" charset="0"/>
              </a:rPr>
              <a:t>enaga (dokter pemeriksa kesehatan tenaga kerja, dokter perusahaan dan paramedis perusahaan)</a:t>
            </a:r>
            <a:endParaRPr lang="id-ID" sz="2000" kern="1000" smtClean="0">
              <a:solidFill>
                <a:schemeClr val="tx1">
                  <a:lumMod val="85000"/>
                  <a:lumOff val="15000"/>
                </a:schemeClr>
              </a:solidFill>
              <a:latin typeface="Roboto" pitchFamily="2" charset="0"/>
              <a:ea typeface="Roboto" pitchFamily="2" charset="0"/>
              <a:cs typeface="Roboto" pitchFamily="2" charset="0"/>
            </a:endParaRPr>
          </a:p>
          <a:p>
            <a:pPr marL="539750" marR="44450" lvl="1" indent="-179388">
              <a:buFont typeface="Arial" pitchFamily="34" charset="0"/>
              <a:buChar char="•"/>
              <a:tabLst>
                <a:tab pos="5462270" algn="l"/>
              </a:tabLst>
            </a:pPr>
            <a:r>
              <a:rPr lang="id-ID" sz="2000" kern="1000" smtClean="0">
                <a:solidFill>
                  <a:schemeClr val="tx1">
                    <a:lumMod val="85000"/>
                    <a:lumOff val="15000"/>
                  </a:schemeClr>
                </a:solidFill>
                <a:latin typeface="Roboto" pitchFamily="2" charset="0"/>
                <a:ea typeface="Roboto" pitchFamily="2" charset="0"/>
                <a:cs typeface="Roboto" pitchFamily="2" charset="0"/>
              </a:rPr>
              <a:t>O</a:t>
            </a:r>
            <a:r>
              <a:rPr lang="en-US" sz="2000" kern="1000" smtClean="0">
                <a:solidFill>
                  <a:schemeClr val="tx1">
                    <a:lumMod val="85000"/>
                    <a:lumOff val="15000"/>
                  </a:schemeClr>
                </a:solidFill>
                <a:latin typeface="Roboto" pitchFamily="2" charset="0"/>
                <a:ea typeface="Roboto" pitchFamily="2" charset="0"/>
                <a:cs typeface="Roboto" pitchFamily="2" charset="0"/>
              </a:rPr>
              <a:t>rganisasi (pimpinan unit PKK, pengesahan penyelenggaraan PKK)</a:t>
            </a:r>
          </a:p>
          <a:p>
            <a:pPr marL="357188" marR="44450" indent="-357188">
              <a:buFont typeface="+mj-lt"/>
              <a:buAutoNum type="arabicPeriod"/>
              <a:tabLst>
                <a:tab pos="5462270" algn="l"/>
              </a:tabLst>
            </a:pP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Pelaksanaan pemeriksaan kesehatan kerja tenaga kerja</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 (A</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wal,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B</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erkala,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K</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husus dan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P</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urna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B</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akti)</a:t>
            </a:r>
            <a:endParaRPr lang="id-ID" sz="2000" kern="500" spc="-15" smtClean="0">
              <a:solidFill>
                <a:schemeClr val="tx1">
                  <a:lumMod val="85000"/>
                  <a:lumOff val="15000"/>
                </a:schemeClr>
              </a:solidFill>
              <a:latin typeface="Roboto Medium" pitchFamily="2" charset="0"/>
              <a:ea typeface="Roboto Medium" pitchFamily="2" charset="0"/>
              <a:cs typeface="Roboto Medium" pitchFamily="2" charset="0"/>
            </a:endParaRPr>
          </a:p>
          <a:p>
            <a:pPr marL="357188" marR="44450" indent="-357188">
              <a:buFont typeface="+mj-lt"/>
              <a:buAutoNum type="arabicPeriod"/>
              <a:tabLst>
                <a:tab pos="5462270" algn="l"/>
              </a:tabLst>
            </a:pP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Pelaksanaan P3K (Petugas</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 P3K</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 Kotak P3k dan Isi Kotak P3K)</a:t>
            </a:r>
            <a:endParaRPr lang="id-ID" sz="2000" kern="500" spc="-15" smtClean="0">
              <a:solidFill>
                <a:schemeClr val="tx1">
                  <a:lumMod val="85000"/>
                  <a:lumOff val="15000"/>
                </a:schemeClr>
              </a:solidFill>
              <a:latin typeface="Roboto Medium" pitchFamily="2" charset="0"/>
              <a:ea typeface="Roboto Medium" pitchFamily="2" charset="0"/>
              <a:cs typeface="Roboto Medium" pitchFamily="2" charset="0"/>
            </a:endParaRPr>
          </a:p>
          <a:p>
            <a:pPr marL="357188" marR="44450" indent="-357188">
              <a:buFont typeface="+mj-lt"/>
              <a:buAutoNum type="arabicPeriod"/>
              <a:tabLst>
                <a:tab pos="5462270" algn="l"/>
              </a:tabLst>
            </a:pP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Pelaksanaan gizi kerja (pemeriksaan gizi dan makanan tenaga kerja, kantin,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k</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atering pengelola makanan tenaga kerja , pengelola dan petugas catering</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a:t>
            </a:r>
          </a:p>
          <a:p>
            <a:pPr marL="357188" marR="44450" indent="-357188">
              <a:buFont typeface="+mj-lt"/>
              <a:buAutoNum type="arabicPeriod"/>
              <a:tabLst>
                <a:tab pos="5462270" algn="l"/>
              </a:tabLst>
            </a:pP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Pelaksanaan </a:t>
            </a:r>
            <a:r>
              <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rPr>
              <a:t>p</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emeriksaan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s</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yarat-</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s</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yarat </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e</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rgonomi</a:t>
            </a:r>
            <a:endParaRPr lang="id-ID" sz="2000" kern="500" spc="-15" smtClean="0">
              <a:solidFill>
                <a:schemeClr val="tx1">
                  <a:lumMod val="85000"/>
                  <a:lumOff val="15000"/>
                </a:schemeClr>
              </a:solidFill>
              <a:latin typeface="Roboto Medium" pitchFamily="2" charset="0"/>
              <a:ea typeface="Roboto Medium" pitchFamily="2" charset="0"/>
              <a:cs typeface="Roboto Medium" pitchFamily="2" charset="0"/>
            </a:endParaRPr>
          </a:p>
          <a:p>
            <a:pPr marL="357188" marR="44450" indent="-357188">
              <a:buFont typeface="+mj-lt"/>
              <a:buAutoNum type="arabicPeriod"/>
              <a:tabLst>
                <a:tab pos="5462270" algn="l"/>
              </a:tabLst>
            </a:pP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Pelaksanaan pelaporan (P</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elayanan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K</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esehatan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K</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erja</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 Pemeriksaan Kesehatan Tenaga Kerja, P</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enyakit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A</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kibat </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K</a:t>
            </a: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erja</a:t>
            </a:r>
            <a:r>
              <a:rPr lang="en-US" sz="20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2000" kern="500" spc="-15" dirty="0"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en-US" sz="3400" err="1" smtClean="0">
                <a:solidFill>
                  <a:schemeClr val="bg1"/>
                </a:solidFill>
                <a:latin typeface="Roboto" pitchFamily="2" charset="0"/>
                <a:ea typeface="Roboto" pitchFamily="2" charset="0"/>
                <a:cs typeface="Roboto" pitchFamily="2" charset="0"/>
              </a:rPr>
              <a:t>Kesehatan</a:t>
            </a:r>
            <a:r>
              <a:rPr lang="en-US" sz="3400" smtClean="0">
                <a:solidFill>
                  <a:schemeClr val="bg1"/>
                </a:solidFill>
                <a:latin typeface="Roboto" pitchFamily="2" charset="0"/>
                <a:ea typeface="Roboto" pitchFamily="2" charset="0"/>
                <a:cs typeface="Roboto" pitchFamily="2" charset="0"/>
              </a:rPr>
              <a:t> Kerja</a:t>
            </a:r>
            <a:r>
              <a:rPr lang="id-ID" sz="3400" smtClean="0">
                <a:solidFill>
                  <a:schemeClr val="bg1"/>
                </a:solidFill>
                <a:latin typeface="Roboto" pitchFamily="2" charset="0"/>
                <a:ea typeface="Roboto" pitchFamily="2" charset="0"/>
                <a:cs typeface="Roboto" pitchFamily="2" charset="0"/>
              </a:rPr>
              <a:t> (</a:t>
            </a:r>
            <a:r>
              <a:rPr lang="id-ID" sz="3400" i="1" smtClean="0">
                <a:solidFill>
                  <a:schemeClr val="bg1"/>
                </a:solidFill>
                <a:latin typeface="Roboto" pitchFamily="2" charset="0"/>
                <a:ea typeface="Roboto" pitchFamily="2" charset="0"/>
                <a:cs typeface="Roboto" pitchFamily="2" charset="0"/>
              </a:rPr>
              <a:t>Selesai</a:t>
            </a:r>
            <a:r>
              <a:rPr lang="id-ID" sz="3400" smtClean="0">
                <a:solidFill>
                  <a:schemeClr val="bg1"/>
                </a:solidFill>
                <a:latin typeface="Roboto" pitchFamily="2" charset="0"/>
                <a:ea typeface="Roboto" pitchFamily="2" charset="0"/>
                <a:cs typeface="Roboto" pitchFamily="2" charset="0"/>
              </a:rPr>
              <a:t>)</a:t>
            </a:r>
            <a:endParaRPr lang="id-ID" sz="3400" dirty="0">
              <a:solidFill>
                <a:schemeClr val="bg1"/>
              </a:solidFill>
              <a:latin typeface="Roboto" pitchFamily="2" charset="0"/>
              <a:ea typeface="Roboto" pitchFamily="2" charset="0"/>
              <a:cs typeface="Roboto" pitchFamily="2" charset="0"/>
            </a:endParaRPr>
          </a:p>
        </p:txBody>
      </p:sp>
    </p:spTree>
    <p:extLst>
      <p:ext uri="{BB962C8B-B14F-4D97-AF65-F5344CB8AC3E}">
        <p14:creationId xmlns:p14="http://schemas.microsoft.com/office/powerpoint/2010/main" val="7784706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75487" y="1377697"/>
            <a:ext cx="5370576" cy="245059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918708" y="1343787"/>
            <a:ext cx="5589905" cy="3847207"/>
          </a:xfrm>
          <a:prstGeom prst="rect">
            <a:avLst/>
          </a:prstGeom>
        </p:spPr>
        <p:txBody>
          <a:bodyPr vert="horz" wrap="square" lIns="0" tIns="0" rIns="0" bIns="0" rtlCol="0">
            <a:spAutoFit/>
          </a:bodyPr>
          <a:lstStyle/>
          <a:p>
            <a:r>
              <a:rPr sz="2400" b="1" kern="0" spc="20">
                <a:solidFill>
                  <a:srgbClr val="2962FF"/>
                </a:solidFill>
                <a:latin typeface="Roboto" pitchFamily="2" charset="0"/>
                <a:ea typeface="Roboto" pitchFamily="2" charset="0"/>
                <a:cs typeface="Roboto" pitchFamily="2" charset="0"/>
              </a:rPr>
              <a:t>Filosofi (Mangkunegara)</a:t>
            </a:r>
          </a:p>
          <a:p>
            <a:pPr marL="12700" marR="44450"/>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Suatu</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a:solidFill>
                  <a:schemeClr val="tx1">
                    <a:lumMod val="85000"/>
                    <a:lumOff val="15000"/>
                  </a:schemeClr>
                </a:solidFill>
                <a:latin typeface="Roboto Medium" pitchFamily="2" charset="0"/>
                <a:ea typeface="Roboto Medium" pitchFamily="2" charset="0"/>
                <a:cs typeface="Roboto Medium" pitchFamily="2" charset="0"/>
              </a:rPr>
              <a:t>pemikiran dan upaya untuk menjamin keutuhan dan kesempurnaan jasmani maupun rohani tenaga kerja khususnya dan manusia pada umumnya serta hasil karya dan budaya untuk menuju masyarakat adil </a:t>
            </a:r>
            <a:r>
              <a:rPr sz="2000" kern="500" spc="-15" err="1">
                <a:solidFill>
                  <a:schemeClr val="tx1">
                    <a:lumMod val="85000"/>
                    <a:lumOff val="15000"/>
                  </a:schemeClr>
                </a:solidFill>
                <a:latin typeface="Roboto Medium" pitchFamily="2" charset="0"/>
                <a:ea typeface="Roboto Medium" pitchFamily="2" charset="0"/>
                <a:cs typeface="Roboto Medium" pitchFamily="2" charset="0"/>
              </a:rPr>
              <a:t>dan</a:t>
            </a:r>
            <a:r>
              <a:rPr sz="2000" kern="500" spc="-15">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makmur</a:t>
            </a:r>
            <a:endParaRPr sz="2000" kern="500" spc="-15">
              <a:solidFill>
                <a:schemeClr val="tx1">
                  <a:lumMod val="85000"/>
                  <a:lumOff val="15000"/>
                </a:schemeClr>
              </a:solidFill>
              <a:latin typeface="Roboto Medium" pitchFamily="2" charset="0"/>
              <a:ea typeface="Roboto Medium" pitchFamily="2" charset="0"/>
              <a:cs typeface="Roboto Medium" pitchFamily="2" charset="0"/>
            </a:endParaRPr>
          </a:p>
          <a:p>
            <a:pPr>
              <a:lnSpc>
                <a:spcPct val="100000"/>
              </a:lnSpc>
              <a:spcBef>
                <a:spcPts val="2400"/>
              </a:spcBef>
            </a:pPr>
            <a:r>
              <a:rPr sz="2400" b="1" kern="0" spc="20">
                <a:solidFill>
                  <a:srgbClr val="2962FF"/>
                </a:solidFill>
                <a:latin typeface="Roboto" pitchFamily="2" charset="0"/>
                <a:ea typeface="Roboto" pitchFamily="2" charset="0"/>
                <a:cs typeface="Roboto" pitchFamily="2" charset="0"/>
              </a:rPr>
              <a:t>Keilmuan</a:t>
            </a:r>
          </a:p>
          <a:p>
            <a:pPr marR="44450"/>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Semua</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a:solidFill>
                  <a:schemeClr val="tx1">
                    <a:lumMod val="85000"/>
                    <a:lumOff val="15000"/>
                  </a:schemeClr>
                </a:solidFill>
                <a:latin typeface="Roboto Medium" pitchFamily="2" charset="0"/>
                <a:ea typeface="Roboto Medium" pitchFamily="2" charset="0"/>
                <a:cs typeface="Roboto Medium" pitchFamily="2" charset="0"/>
              </a:rPr>
              <a:t>ilmu dan penerapannya untuk mencegah terjadinya kecelakaan kerja, penyakit akibat kerja (PAK), kebakaran, peledakan dan </a:t>
            </a:r>
            <a:r>
              <a:rPr sz="2000" kern="500" spc="-15" err="1">
                <a:solidFill>
                  <a:schemeClr val="tx1">
                    <a:lumMod val="85000"/>
                    <a:lumOff val="15000"/>
                  </a:schemeClr>
                </a:solidFill>
                <a:latin typeface="Roboto Medium" pitchFamily="2" charset="0"/>
                <a:ea typeface="Roboto Medium" pitchFamily="2" charset="0"/>
                <a:cs typeface="Roboto Medium" pitchFamily="2" charset="0"/>
              </a:rPr>
              <a:t>pencemaran</a:t>
            </a:r>
            <a:r>
              <a:rPr sz="2000" kern="500" spc="-15">
                <a:solidFill>
                  <a:schemeClr val="tx1">
                    <a:lumMod val="85000"/>
                    <a:lumOff val="15000"/>
                  </a:schemeClr>
                </a:solidFill>
                <a:latin typeface="Roboto Medium" pitchFamily="2" charset="0"/>
                <a:ea typeface="Roboto Medium" pitchFamily="2" charset="0"/>
                <a:cs typeface="Roboto Medium" pitchFamily="2" charset="0"/>
              </a:rPr>
              <a:t> </a:t>
            </a: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lingkungan</a:t>
            </a:r>
            <a:endParaRPr sz="20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 name="object 4"/>
          <p:cNvSpPr/>
          <p:nvPr/>
        </p:nvSpPr>
        <p:spPr>
          <a:xfrm>
            <a:off x="5660135" y="1417319"/>
            <a:ext cx="0" cy="4706620"/>
          </a:xfrm>
          <a:custGeom>
            <a:avLst/>
            <a:gdLst/>
            <a:ahLst/>
            <a:cxnLst/>
            <a:rect l="l" t="t" r="r" b="b"/>
            <a:pathLst>
              <a:path h="4706620">
                <a:moveTo>
                  <a:pt x="0" y="0"/>
                </a:moveTo>
                <a:lnTo>
                  <a:pt x="0" y="4706391"/>
                </a:lnTo>
              </a:path>
            </a:pathLst>
          </a:custGeom>
          <a:ln w="6102">
            <a:solidFill>
              <a:srgbClr val="000000">
                <a:alpha val="12157"/>
              </a:srgbClr>
            </a:solidFill>
          </a:ln>
        </p:spPr>
        <p:txBody>
          <a:bodyPr wrap="square" lIns="0" tIns="0" rIns="0" bIns="0" rtlCol="0"/>
          <a:lstStyle/>
          <a:p>
            <a:endParaRPr/>
          </a:p>
        </p:txBody>
      </p:sp>
      <p:sp>
        <p:nvSpPr>
          <p:cNvPr id="5" name="object 5"/>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6" name="object 6"/>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Pengertian K3</a:t>
            </a:r>
            <a:endParaRPr lang="id-ID" sz="3400">
              <a:solidFill>
                <a:schemeClr val="bg1"/>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10564" y="1281782"/>
            <a:ext cx="4862195" cy="4801314"/>
          </a:xfrm>
          <a:prstGeom prst="rect">
            <a:avLst/>
          </a:prstGeom>
        </p:spPr>
        <p:txBody>
          <a:bodyPr vert="horz" wrap="square" lIns="0" tIns="0" rIns="0" bIns="0" rtlCol="0">
            <a:spAutoFit/>
          </a:bodyPr>
          <a:lstStyle/>
          <a:p>
            <a:r>
              <a:rPr sz="2000" b="1" spc="20" dirty="0" err="1">
                <a:solidFill>
                  <a:srgbClr val="2962FF"/>
                </a:solidFill>
                <a:latin typeface="Roboto" pitchFamily="2" charset="0"/>
                <a:ea typeface="Roboto" pitchFamily="2" charset="0"/>
                <a:cs typeface="Roboto" pitchFamily="2" charset="0"/>
              </a:rPr>
              <a:t>Pengertian</a:t>
            </a:r>
            <a:r>
              <a:rPr sz="2000" b="1" spc="20" dirty="0">
                <a:solidFill>
                  <a:srgbClr val="2962FF"/>
                </a:solidFill>
                <a:latin typeface="Roboto" pitchFamily="2" charset="0"/>
                <a:ea typeface="Roboto" pitchFamily="2" charset="0"/>
                <a:cs typeface="Roboto" pitchFamily="2" charset="0"/>
              </a:rPr>
              <a:t> </a:t>
            </a:r>
            <a:r>
              <a:rPr sz="2000" b="1" spc="20" dirty="0" err="1">
                <a:solidFill>
                  <a:srgbClr val="2962FF"/>
                </a:solidFill>
                <a:latin typeface="Roboto" pitchFamily="2" charset="0"/>
                <a:ea typeface="Roboto" pitchFamily="2" charset="0"/>
                <a:cs typeface="Roboto" pitchFamily="2" charset="0"/>
              </a:rPr>
              <a:t>Keadaan</a:t>
            </a:r>
            <a:r>
              <a:rPr sz="2000" b="1" spc="20" dirty="0">
                <a:solidFill>
                  <a:srgbClr val="2962FF"/>
                </a:solidFill>
                <a:latin typeface="Roboto" pitchFamily="2" charset="0"/>
                <a:ea typeface="Roboto" pitchFamily="2" charset="0"/>
                <a:cs typeface="Roboto" pitchFamily="2" charset="0"/>
              </a:rPr>
              <a:t> </a:t>
            </a:r>
            <a:r>
              <a:rPr sz="2000" b="1" spc="20" dirty="0" err="1">
                <a:solidFill>
                  <a:srgbClr val="2962FF"/>
                </a:solidFill>
                <a:latin typeface="Roboto" pitchFamily="2" charset="0"/>
                <a:ea typeface="Roboto" pitchFamily="2" charset="0"/>
                <a:cs typeface="Roboto" pitchFamily="2" charset="0"/>
              </a:rPr>
              <a:t>Darurat</a:t>
            </a:r>
            <a:endParaRPr sz="2000" b="1" spc="20" dirty="0">
              <a:solidFill>
                <a:srgbClr val="2962FF"/>
              </a:solidFill>
              <a:latin typeface="Roboto" pitchFamily="2" charset="0"/>
              <a:ea typeface="Roboto" pitchFamily="2" charset="0"/>
              <a:cs typeface="Roboto" pitchFamily="2" charset="0"/>
            </a:endParaRPr>
          </a:p>
          <a:p>
            <a:pPr marR="44450" indent="-274320">
              <a:tabLst>
                <a:tab pos="5462270" algn="l"/>
              </a:tabLst>
            </a:pPr>
            <a:r>
              <a:rPr kern="500" spc="-15" dirty="0" err="1">
                <a:solidFill>
                  <a:schemeClr val="tx1">
                    <a:lumMod val="85000"/>
                    <a:lumOff val="15000"/>
                  </a:schemeClr>
                </a:solidFill>
                <a:latin typeface="Roboto Medium" pitchFamily="2" charset="0"/>
                <a:ea typeface="Roboto Medium" pitchFamily="2" charset="0"/>
                <a:cs typeface="Roboto Medium" pitchFamily="2" charset="0"/>
              </a:rPr>
              <a:t>Keadaan</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sulit</a:t>
            </a:r>
            <a:r>
              <a:rPr kern="500" spc="-15" dirty="0">
                <a:solidFill>
                  <a:schemeClr val="tx1">
                    <a:lumMod val="85000"/>
                    <a:lumOff val="15000"/>
                  </a:schemeClr>
                </a:solidFill>
                <a:latin typeface="Roboto Medium" pitchFamily="2" charset="0"/>
                <a:ea typeface="Roboto Medium" pitchFamily="2" charset="0"/>
                <a:cs typeface="Roboto Medium" pitchFamily="2" charset="0"/>
              </a:rPr>
              <a:t> yang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tidak</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diduga</a:t>
            </a:r>
            <a:r>
              <a:rPr kern="500" spc="-15" dirty="0">
                <a:solidFill>
                  <a:schemeClr val="tx1">
                    <a:lumMod val="85000"/>
                    <a:lumOff val="15000"/>
                  </a:schemeClr>
                </a:solidFill>
                <a:latin typeface="Roboto Medium" pitchFamily="2" charset="0"/>
                <a:ea typeface="Roboto Medium" pitchFamily="2" charset="0"/>
                <a:cs typeface="Roboto Medium" pitchFamily="2" charset="0"/>
              </a:rPr>
              <a:t> yang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memerlukan</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penanggulangan</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segera</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supaya</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tidak</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terjadi</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kecelakaan</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a:spcBef>
                <a:spcPts val="2400"/>
              </a:spcBef>
            </a:pPr>
            <a:r>
              <a:rPr sz="2000" b="1" spc="20" dirty="0" err="1">
                <a:solidFill>
                  <a:srgbClr val="2962FF"/>
                </a:solidFill>
                <a:latin typeface="Roboto" pitchFamily="2" charset="0"/>
                <a:ea typeface="Roboto" pitchFamily="2" charset="0"/>
                <a:cs typeface="Roboto" pitchFamily="2" charset="0"/>
              </a:rPr>
              <a:t>Ruang</a:t>
            </a:r>
            <a:r>
              <a:rPr sz="2000" b="1" spc="20" dirty="0">
                <a:solidFill>
                  <a:srgbClr val="2962FF"/>
                </a:solidFill>
                <a:latin typeface="Roboto" pitchFamily="2" charset="0"/>
                <a:ea typeface="Roboto" pitchFamily="2" charset="0"/>
                <a:cs typeface="Roboto" pitchFamily="2" charset="0"/>
              </a:rPr>
              <a:t> </a:t>
            </a:r>
            <a:r>
              <a:rPr sz="2000" b="1" spc="20" dirty="0" err="1">
                <a:solidFill>
                  <a:srgbClr val="2962FF"/>
                </a:solidFill>
                <a:latin typeface="Roboto" pitchFamily="2" charset="0"/>
                <a:ea typeface="Roboto" pitchFamily="2" charset="0"/>
                <a:cs typeface="Roboto" pitchFamily="2" charset="0"/>
              </a:rPr>
              <a:t>Lingkup</a:t>
            </a:r>
            <a:endParaRPr sz="2000" b="1" spc="20" dirty="0">
              <a:solidFill>
                <a:srgbClr val="2962FF"/>
              </a:solidFill>
              <a:latin typeface="Roboto" pitchFamily="2" charset="0"/>
              <a:ea typeface="Roboto" pitchFamily="2" charset="0"/>
              <a:cs typeface="Roboto" pitchFamily="2" charset="0"/>
            </a:endParaRPr>
          </a:p>
          <a:p>
            <a:pPr marL="342900" marR="44450" indent="-342900">
              <a:lnSpc>
                <a:spcPct val="100000"/>
              </a:lnSpc>
              <a:buFont typeface="+mj-lt"/>
              <a:buAutoNum type="arabicPeriod"/>
              <a:tabLst>
                <a:tab pos="5462270" algn="l"/>
              </a:tabLst>
            </a:pPr>
            <a:r>
              <a:rPr kern="500" spc="-15" dirty="0" err="1">
                <a:solidFill>
                  <a:schemeClr val="tx1">
                    <a:lumMod val="85000"/>
                    <a:lumOff val="15000"/>
                  </a:schemeClr>
                </a:solidFill>
                <a:latin typeface="Roboto Medium" pitchFamily="2" charset="0"/>
                <a:ea typeface="Roboto Medium" pitchFamily="2" charset="0"/>
                <a:cs typeface="Roboto Medium" pitchFamily="2" charset="0"/>
              </a:rPr>
              <a:t>Kebakaran</a:t>
            </a:r>
            <a:r>
              <a:rPr kern="500" spc="-15" dirty="0">
                <a:solidFill>
                  <a:schemeClr val="tx1">
                    <a:lumMod val="85000"/>
                    <a:lumOff val="15000"/>
                  </a:schemeClr>
                </a:solidFill>
                <a:latin typeface="Roboto Medium" pitchFamily="2" charset="0"/>
                <a:ea typeface="Roboto Medium" pitchFamily="2" charset="0"/>
                <a:cs typeface="Roboto Medium" pitchFamily="2" charset="0"/>
              </a:rPr>
              <a:t> yang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gagal</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dipadamkan</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regu</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pemadam</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kebakaran</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Perusahaan</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lnSpc>
                <a:spcPct val="100000"/>
              </a:lnSpc>
              <a:buFont typeface="+mj-lt"/>
              <a:buAutoNum type="arabicPeriod"/>
              <a:tabLst>
                <a:tab pos="5462270" algn="l"/>
              </a:tabLst>
            </a:pP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Peledakan</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lnSpc>
                <a:spcPct val="100000"/>
              </a:lnSpc>
              <a:buFont typeface="+mj-lt"/>
              <a:buAutoNum type="arabicPeriod"/>
              <a:tabLst>
                <a:tab pos="5462270" algn="l"/>
              </a:tabLst>
            </a:pPr>
            <a:r>
              <a:rPr kern="500" spc="-15" dirty="0" err="1">
                <a:solidFill>
                  <a:schemeClr val="tx1">
                    <a:lumMod val="85000"/>
                    <a:lumOff val="15000"/>
                  </a:schemeClr>
                </a:solidFill>
                <a:latin typeface="Roboto Medium" pitchFamily="2" charset="0"/>
                <a:ea typeface="Roboto Medium" pitchFamily="2" charset="0"/>
                <a:cs typeface="Roboto Medium" pitchFamily="2" charset="0"/>
              </a:rPr>
              <a:t>Kebocoran</a:t>
            </a:r>
            <a:r>
              <a:rPr kern="500" spc="-15" dirty="0">
                <a:solidFill>
                  <a:schemeClr val="tx1">
                    <a:lumMod val="85000"/>
                    <a:lumOff val="15000"/>
                  </a:schemeClr>
                </a:solidFill>
                <a:latin typeface="Roboto Medium" pitchFamily="2" charset="0"/>
                <a:ea typeface="Roboto Medium" pitchFamily="2" charset="0"/>
                <a:cs typeface="Roboto Medium" pitchFamily="2" charset="0"/>
              </a:rPr>
              <a:t> gas/</a:t>
            </a:r>
            <a:r>
              <a:rPr kern="500" spc="-15" dirty="0" err="1">
                <a:solidFill>
                  <a:schemeClr val="tx1">
                    <a:lumMod val="85000"/>
                    <a:lumOff val="15000"/>
                  </a:schemeClr>
                </a:solidFill>
                <a:latin typeface="Roboto Medium" pitchFamily="2" charset="0"/>
                <a:ea typeface="Roboto Medium" pitchFamily="2" charset="0"/>
                <a:cs typeface="Roboto Medium" pitchFamily="2" charset="0"/>
              </a:rPr>
              <a:t>cairan</a:t>
            </a:r>
            <a:r>
              <a:rPr kern="500" spc="-15" dirty="0">
                <a:solidFill>
                  <a:schemeClr val="tx1">
                    <a:lumMod val="85000"/>
                    <a:lumOff val="15000"/>
                  </a:schemeClr>
                </a:solidFill>
                <a:latin typeface="Roboto Medium" pitchFamily="2" charset="0"/>
                <a:ea typeface="Roboto Medium" pitchFamily="2" charset="0"/>
                <a:cs typeface="Roboto Medium" pitchFamily="2" charset="0"/>
              </a:rPr>
              <a:t>/material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berbahaya</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yang </a:t>
            </a: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tidak</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dapat</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diatasi</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dalam</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waktu</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singkat</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lnSpc>
                <a:spcPct val="100000"/>
              </a:lnSpc>
              <a:buFont typeface="+mj-lt"/>
              <a:buAutoNum type="arabicPeriod"/>
              <a:tabLst>
                <a:tab pos="5462270" algn="l"/>
              </a:tabLst>
            </a:pP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Keracunan</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lnSpc>
                <a:spcPct val="100000"/>
              </a:lnSpc>
              <a:buFont typeface="+mj-lt"/>
              <a:buAutoNum type="arabicPeriod"/>
              <a:tabLst>
                <a:tab pos="5462270" algn="l"/>
              </a:tabLst>
            </a:pPr>
            <a:r>
              <a:rPr kern="500" spc="-15" dirty="0" err="1">
                <a:solidFill>
                  <a:schemeClr val="tx1">
                    <a:lumMod val="85000"/>
                    <a:lumOff val="15000"/>
                  </a:schemeClr>
                </a:solidFill>
                <a:latin typeface="Roboto Medium" pitchFamily="2" charset="0"/>
                <a:ea typeface="Roboto Medium" pitchFamily="2" charset="0"/>
                <a:cs typeface="Roboto Medium" pitchFamily="2" charset="0"/>
              </a:rPr>
              <a:t>Bencana</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Alam</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lnSpc>
                <a:spcPct val="100000"/>
              </a:lnSpc>
              <a:buFont typeface="+mj-lt"/>
              <a:buAutoNum type="arabicPeriod"/>
              <a:tabLst>
                <a:tab pos="5462270" algn="l"/>
              </a:tabLst>
            </a:pP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Perampokan</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lnSpc>
                <a:spcPct val="100000"/>
              </a:lnSpc>
              <a:buFont typeface="+mj-lt"/>
              <a:buAutoNum type="arabicPeriod"/>
              <a:tabLst>
                <a:tab pos="5462270" algn="l"/>
              </a:tabLst>
            </a:pPr>
            <a:r>
              <a:rPr kern="500" spc="-15" dirty="0" err="1">
                <a:solidFill>
                  <a:schemeClr val="tx1">
                    <a:lumMod val="85000"/>
                    <a:lumOff val="15000"/>
                  </a:schemeClr>
                </a:solidFill>
                <a:latin typeface="Roboto Medium" pitchFamily="2" charset="0"/>
                <a:ea typeface="Roboto Medium" pitchFamily="2" charset="0"/>
                <a:cs typeface="Roboto Medium" pitchFamily="2" charset="0"/>
              </a:rPr>
              <a:t>Ancaman</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Bom</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lnSpc>
                <a:spcPct val="100000"/>
              </a:lnSpc>
              <a:buFont typeface="+mj-lt"/>
              <a:buAutoNum type="arabicPeriod"/>
              <a:tabLst>
                <a:tab pos="5462270" algn="l"/>
              </a:tabLst>
            </a:pPr>
            <a:r>
              <a:rPr kern="500" spc="-15" dirty="0" err="1">
                <a:solidFill>
                  <a:schemeClr val="tx1">
                    <a:lumMod val="85000"/>
                    <a:lumOff val="15000"/>
                  </a:schemeClr>
                </a:solidFill>
                <a:latin typeface="Roboto Medium" pitchFamily="2" charset="0"/>
                <a:ea typeface="Roboto Medium" pitchFamily="2" charset="0"/>
                <a:cs typeface="Roboto Medium" pitchFamily="2" charset="0"/>
              </a:rPr>
              <a:t>Demonstrasi</a:t>
            </a:r>
            <a:r>
              <a:rPr kern="500" spc="-15" dirty="0">
                <a:solidFill>
                  <a:schemeClr val="tx1">
                    <a:lumMod val="85000"/>
                    <a:lumOff val="15000"/>
                  </a:schemeClr>
                </a:solidFill>
                <a:latin typeface="Roboto Medium" pitchFamily="2" charset="0"/>
                <a:ea typeface="Roboto Medium" pitchFamily="2" charset="0"/>
                <a:cs typeface="Roboto Medium" pitchFamily="2" charset="0"/>
              </a:rPr>
              <a:t> / </a:t>
            </a:r>
            <a:r>
              <a:rPr kern="500" spc="-15" dirty="0" err="1">
                <a:solidFill>
                  <a:schemeClr val="tx1">
                    <a:lumMod val="85000"/>
                    <a:lumOff val="15000"/>
                  </a:schemeClr>
                </a:solidFill>
                <a:latin typeface="Roboto Medium" pitchFamily="2" charset="0"/>
                <a:ea typeface="Roboto Medium" pitchFamily="2" charset="0"/>
                <a:cs typeface="Roboto Medium" pitchFamily="2" charset="0"/>
              </a:rPr>
              <a:t>Unjuk</a:t>
            </a:r>
            <a:r>
              <a:rPr kern="500" spc="-15" dirty="0">
                <a:solidFill>
                  <a:schemeClr val="tx1">
                    <a:lumMod val="85000"/>
                    <a:lumOff val="15000"/>
                  </a:schemeClr>
                </a:solidFill>
                <a:latin typeface="Roboto Medium" pitchFamily="2" charset="0"/>
                <a:ea typeface="Roboto Medium" pitchFamily="2" charset="0"/>
                <a:cs typeface="Roboto Medium" pitchFamily="2" charset="0"/>
              </a:rPr>
              <a:t>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Rasa</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lnSpc>
                <a:spcPct val="100000"/>
              </a:lnSpc>
              <a:buFont typeface="+mj-lt"/>
              <a:buAutoNum type="arabicPeriod"/>
              <a:tabLst>
                <a:tab pos="5462270" algn="l"/>
              </a:tabLst>
            </a:pPr>
            <a:r>
              <a:rPr kern="500" spc="-15" dirty="0" err="1" smtClean="0">
                <a:solidFill>
                  <a:schemeClr val="tx1">
                    <a:lumMod val="85000"/>
                    <a:lumOff val="15000"/>
                  </a:schemeClr>
                </a:solidFill>
                <a:latin typeface="Roboto Medium" pitchFamily="2" charset="0"/>
                <a:ea typeface="Roboto Medium" pitchFamily="2" charset="0"/>
                <a:cs typeface="Roboto Medium" pitchFamily="2" charset="0"/>
              </a:rPr>
              <a:t>Huru-hara</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3" name="object 3"/>
          <p:cNvSpPr txBox="1"/>
          <p:nvPr/>
        </p:nvSpPr>
        <p:spPr>
          <a:xfrm>
            <a:off x="6244845" y="1272747"/>
            <a:ext cx="4906645" cy="3939540"/>
          </a:xfrm>
          <a:prstGeom prst="rect">
            <a:avLst/>
          </a:prstGeom>
        </p:spPr>
        <p:txBody>
          <a:bodyPr vert="horz" wrap="square" lIns="0" tIns="0" rIns="0" bIns="0" rtlCol="0">
            <a:spAutoFit/>
          </a:bodyPr>
          <a:lstStyle/>
          <a:p>
            <a:r>
              <a:rPr sz="2000" b="1" spc="20" dirty="0" smtClean="0">
                <a:solidFill>
                  <a:srgbClr val="2962FF"/>
                </a:solidFill>
                <a:latin typeface="Roboto" pitchFamily="2" charset="0"/>
                <a:ea typeface="Roboto" pitchFamily="2" charset="0"/>
                <a:cs typeface="Roboto" pitchFamily="2" charset="0"/>
              </a:rPr>
              <a:t>Pelaksanaan Tanggap Darurat Secara Umum</a:t>
            </a:r>
            <a:endParaRPr sz="2000" b="1" spc="20" dirty="0">
              <a:solidFill>
                <a:srgbClr val="2962FF"/>
              </a:solidFill>
              <a:latin typeface="Roboto" pitchFamily="2" charset="0"/>
              <a:ea typeface="Roboto" pitchFamily="2" charset="0"/>
              <a:cs typeface="Roboto" pitchFamily="2" charset="0"/>
            </a:endParaRPr>
          </a:p>
          <a:p>
            <a:pPr marL="342900" marR="44450" indent="-342900">
              <a:buFont typeface="+mj-lt"/>
              <a:buAutoNum type="arabicPeriod"/>
              <a:tabLst>
                <a:tab pos="5462270"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Matikan/hentikan seluruh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proses/mesin/aktivitas produksi/kerja</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buFont typeface="+mj-lt"/>
              <a:buAutoNum type="arabicPeriod"/>
              <a:tabLst>
                <a:tab pos="5462270"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Segera menuju titik evakuasi dengan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mengikuti jalur </a:t>
            </a:r>
            <a:r>
              <a:rPr kern="500" spc="-15" dirty="0">
                <a:solidFill>
                  <a:schemeClr val="tx1">
                    <a:lumMod val="85000"/>
                    <a:lumOff val="15000"/>
                  </a:schemeClr>
                </a:solidFill>
                <a:latin typeface="Roboto Medium" pitchFamily="2" charset="0"/>
                <a:ea typeface="Roboto Medium" pitchFamily="2" charset="0"/>
                <a:cs typeface="Roboto Medium" pitchFamily="2" charset="0"/>
              </a:rPr>
              <a:t>evakuasi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darurat</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buFont typeface="+mj-lt"/>
              <a:buAutoNum type="arabicPeriod"/>
              <a:tabLst>
                <a:tab pos="5462270"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Selamatkan aset yang memungkinkan untuk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diselamatkan</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buFont typeface="+mj-lt"/>
              <a:buAutoNum type="arabicPeriod"/>
              <a:tabLst>
                <a:tab pos="5462270"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Tetap tenang dan cepat bertindak.</a:t>
            </a:r>
          </a:p>
          <a:p>
            <a:pPr marL="342900" marR="44450" indent="-342900">
              <a:buFont typeface="+mj-lt"/>
              <a:buAutoNum type="arabicPeriod"/>
              <a:tabLst>
                <a:tab pos="5462270"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Informasikan kepada petugas Tanggap Darurat apabila ada rekan yang masih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tertinggal/terperangkap/terluka</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L="342900" marR="44450" indent="-342900">
              <a:buFont typeface="+mj-lt"/>
              <a:buAutoNum type="arabicPeriod"/>
              <a:tabLst>
                <a:tab pos="5462270" algn="l"/>
              </a:tabLst>
            </a:pPr>
            <a:r>
              <a:rPr kern="500" spc="-15" dirty="0">
                <a:solidFill>
                  <a:schemeClr val="tx1">
                    <a:lumMod val="85000"/>
                    <a:lumOff val="15000"/>
                  </a:schemeClr>
                </a:solidFill>
                <a:latin typeface="Roboto Medium" pitchFamily="2" charset="0"/>
                <a:ea typeface="Roboto Medium" pitchFamily="2" charset="0"/>
                <a:cs typeface="Roboto Medium" pitchFamily="2" charset="0"/>
              </a:rPr>
              <a:t>Tetap di area aman hingga ada instruksi lanjutan dari petugas </a:t>
            </a:r>
            <a:r>
              <a:rPr kern="500" spc="-15" dirty="0" smtClean="0">
                <a:solidFill>
                  <a:schemeClr val="tx1">
                    <a:lumMod val="85000"/>
                    <a:lumOff val="15000"/>
                  </a:schemeClr>
                </a:solidFill>
                <a:latin typeface="Roboto Medium" pitchFamily="2" charset="0"/>
                <a:ea typeface="Roboto Medium" pitchFamily="2" charset="0"/>
                <a:cs typeface="Roboto Medium" pitchFamily="2" charset="0"/>
              </a:rPr>
              <a:t>berwenang</a:t>
            </a:r>
            <a:endParaRPr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 name="object 4"/>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5" name="object 5"/>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Tanggap Darurat</a:t>
            </a:r>
            <a:endParaRPr lang="id-ID" sz="3400">
              <a:solidFill>
                <a:schemeClr val="bg1"/>
              </a:solidFill>
              <a:latin typeface="Roboto" pitchFamily="2" charset="0"/>
              <a:ea typeface="Roboto" pitchFamily="2" charset="0"/>
              <a:cs typeface="Roboto" pitchFamily="2" charset="0"/>
            </a:endParaRPr>
          </a:p>
        </p:txBody>
      </p:sp>
      <p:sp>
        <p:nvSpPr>
          <p:cNvPr id="7" name="object 7"/>
          <p:cNvSpPr/>
          <p:nvPr/>
        </p:nvSpPr>
        <p:spPr>
          <a:xfrm>
            <a:off x="5934455" y="1374647"/>
            <a:ext cx="0" cy="5135880"/>
          </a:xfrm>
          <a:custGeom>
            <a:avLst/>
            <a:gdLst/>
            <a:ahLst/>
            <a:cxnLst/>
            <a:rect l="l" t="t" r="r" b="b"/>
            <a:pathLst>
              <a:path h="5135880">
                <a:moveTo>
                  <a:pt x="0" y="0"/>
                </a:moveTo>
                <a:lnTo>
                  <a:pt x="0" y="5135880"/>
                </a:lnTo>
              </a:path>
            </a:pathLst>
          </a:custGeom>
          <a:ln w="6102">
            <a:solidFill>
              <a:srgbClr val="000000">
                <a:alpha val="12157"/>
              </a:srgbClr>
            </a:solidFill>
          </a:ln>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9329" y="1719072"/>
            <a:ext cx="3724655" cy="372465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327276" y="2757055"/>
            <a:ext cx="515620" cy="215444"/>
          </a:xfrm>
          <a:prstGeom prst="rect">
            <a:avLst/>
          </a:prstGeom>
        </p:spPr>
        <p:txBody>
          <a:bodyPr vert="horz" wrap="square" lIns="0" tIns="0" rIns="0" bIns="0" rtlCol="0">
            <a:spAutoFit/>
          </a:bodyPr>
          <a:lstStyle/>
          <a:p>
            <a:pPr marL="12700">
              <a:lnSpc>
                <a:spcPct val="100000"/>
              </a:lnSpc>
            </a:pPr>
            <a:r>
              <a:rPr lang="id-ID" sz="1400" kern="1000" smtClean="0">
                <a:solidFill>
                  <a:schemeClr val="bg1"/>
                </a:solidFill>
                <a:latin typeface="Roboto Medium" pitchFamily="2" charset="0"/>
                <a:ea typeface="Roboto Medium" pitchFamily="2" charset="0"/>
                <a:cs typeface="Roboto Medium" pitchFamily="2" charset="0"/>
              </a:rPr>
              <a:t>Panas</a:t>
            </a:r>
            <a:endParaRPr lang="id-ID" sz="1400" kern="1000">
              <a:solidFill>
                <a:schemeClr val="bg1"/>
              </a:solidFill>
              <a:latin typeface="Roboto Medium" pitchFamily="2" charset="0"/>
              <a:ea typeface="Roboto Medium" pitchFamily="2" charset="0"/>
              <a:cs typeface="Roboto Medium" pitchFamily="2" charset="0"/>
            </a:endParaRPr>
          </a:p>
        </p:txBody>
      </p:sp>
      <p:sp>
        <p:nvSpPr>
          <p:cNvPr id="4" name="object 4"/>
          <p:cNvSpPr txBox="1"/>
          <p:nvPr/>
        </p:nvSpPr>
        <p:spPr>
          <a:xfrm>
            <a:off x="1340472" y="4509655"/>
            <a:ext cx="715010" cy="215444"/>
          </a:xfrm>
          <a:prstGeom prst="rect">
            <a:avLst/>
          </a:prstGeom>
        </p:spPr>
        <p:txBody>
          <a:bodyPr vert="horz" wrap="square" lIns="0" tIns="0" rIns="0" bIns="0" rtlCol="0">
            <a:spAutoFit/>
          </a:bodyPr>
          <a:lstStyle/>
          <a:p>
            <a:pPr marL="12700" marR="5080" algn="ctr">
              <a:lnSpc>
                <a:spcPct val="100000"/>
              </a:lnSpc>
            </a:pPr>
            <a:r>
              <a:rPr lang="id-ID" sz="1400" kern="1000" smtClean="0">
                <a:solidFill>
                  <a:schemeClr val="bg1"/>
                </a:solidFill>
                <a:latin typeface="Roboto Medium" pitchFamily="2" charset="0"/>
                <a:ea typeface="Roboto Medium" pitchFamily="2" charset="0"/>
                <a:cs typeface="Roboto Medium" pitchFamily="2" charset="0"/>
              </a:rPr>
              <a:t>Oksigen</a:t>
            </a:r>
            <a:endParaRPr lang="id-ID" sz="1400" kern="1000">
              <a:solidFill>
                <a:schemeClr val="bg1"/>
              </a:solidFill>
              <a:latin typeface="Roboto Medium" pitchFamily="2" charset="0"/>
              <a:ea typeface="Roboto Medium" pitchFamily="2" charset="0"/>
              <a:cs typeface="Roboto Medium" pitchFamily="2" charset="0"/>
            </a:endParaRPr>
          </a:p>
        </p:txBody>
      </p:sp>
      <p:sp>
        <p:nvSpPr>
          <p:cNvPr id="5" name="object 5"/>
          <p:cNvSpPr txBox="1"/>
          <p:nvPr/>
        </p:nvSpPr>
        <p:spPr>
          <a:xfrm>
            <a:off x="2316746" y="3983070"/>
            <a:ext cx="562610" cy="436530"/>
          </a:xfrm>
          <a:prstGeom prst="rect">
            <a:avLst/>
          </a:prstGeom>
        </p:spPr>
        <p:txBody>
          <a:bodyPr vert="horz" wrap="square" lIns="0" tIns="0" rIns="0" bIns="0" rtlCol="0">
            <a:spAutoFit/>
          </a:bodyPr>
          <a:lstStyle/>
          <a:p>
            <a:pPr marL="12700" marR="5080" algn="ctr"/>
            <a:r>
              <a:rPr lang="id-ID" sz="1400" kern="1000" smtClean="0">
                <a:solidFill>
                  <a:schemeClr val="bg1"/>
                </a:solidFill>
                <a:latin typeface="Roboto Medium" pitchFamily="2" charset="0"/>
                <a:ea typeface="Roboto Medium" pitchFamily="2" charset="0"/>
                <a:cs typeface="Roboto Medium" pitchFamily="2" charset="0"/>
              </a:rPr>
              <a:t>Rantai Reaksi</a:t>
            </a:r>
          </a:p>
        </p:txBody>
      </p:sp>
      <p:sp>
        <p:nvSpPr>
          <p:cNvPr id="6" name="object 6"/>
          <p:cNvSpPr txBox="1"/>
          <p:nvPr/>
        </p:nvSpPr>
        <p:spPr>
          <a:xfrm>
            <a:off x="3075710" y="4391890"/>
            <a:ext cx="753745" cy="654025"/>
          </a:xfrm>
          <a:prstGeom prst="rect">
            <a:avLst/>
          </a:prstGeom>
        </p:spPr>
        <p:txBody>
          <a:bodyPr vert="horz" wrap="square" lIns="0" tIns="0" rIns="0" bIns="0" rtlCol="0">
            <a:spAutoFit/>
          </a:bodyPr>
          <a:lstStyle/>
          <a:p>
            <a:pPr marL="12700" marR="5080" indent="97155" algn="ctr"/>
            <a:r>
              <a:rPr lang="id-ID" sz="1400" kern="1000" smtClean="0">
                <a:solidFill>
                  <a:schemeClr val="tx1">
                    <a:lumMod val="85000"/>
                    <a:lumOff val="15000"/>
                  </a:schemeClr>
                </a:solidFill>
                <a:latin typeface="Roboto Medium" pitchFamily="2" charset="0"/>
                <a:ea typeface="Roboto Medium" pitchFamily="2" charset="0"/>
                <a:cs typeface="Roboto Medium" pitchFamily="2" charset="0"/>
              </a:rPr>
              <a:t>Bahan Mudah Terbakar</a:t>
            </a:r>
            <a:endParaRPr lang="id-ID" sz="1400" kern="100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7" name="object 7"/>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8" name="object 8"/>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Api Dan Kebakaran</a:t>
            </a:r>
            <a:endParaRPr lang="id-ID" sz="3400">
              <a:solidFill>
                <a:schemeClr val="bg1"/>
              </a:solidFill>
              <a:latin typeface="Roboto" pitchFamily="2" charset="0"/>
              <a:ea typeface="Roboto" pitchFamily="2" charset="0"/>
              <a:cs typeface="Roboto" pitchFamily="2" charset="0"/>
            </a:endParaRPr>
          </a:p>
        </p:txBody>
      </p:sp>
      <p:sp>
        <p:nvSpPr>
          <p:cNvPr id="10" name="object 10"/>
          <p:cNvSpPr txBox="1"/>
          <p:nvPr/>
        </p:nvSpPr>
        <p:spPr>
          <a:xfrm>
            <a:off x="5715001" y="1565148"/>
            <a:ext cx="5257674" cy="3462486"/>
          </a:xfrm>
          <a:prstGeom prst="rect">
            <a:avLst/>
          </a:prstGeom>
        </p:spPr>
        <p:txBody>
          <a:bodyPr vert="horz" wrap="square" lIns="0" tIns="0" rIns="0" bIns="0" rtlCol="0">
            <a:spAutoFit/>
          </a:bodyPr>
          <a:lstStyle/>
          <a:p>
            <a:pPr>
              <a:lnSpc>
                <a:spcPts val="2715"/>
              </a:lnSpc>
            </a:pPr>
            <a:r>
              <a:rPr sz="2400" b="1" kern="0" spc="20">
                <a:solidFill>
                  <a:srgbClr val="2962FF"/>
                </a:solidFill>
                <a:latin typeface="Roboto" pitchFamily="2" charset="0"/>
                <a:ea typeface="Roboto" pitchFamily="2" charset="0"/>
                <a:cs typeface="Roboto" pitchFamily="2" charset="0"/>
              </a:rPr>
              <a:t>Pengertian Api</a:t>
            </a:r>
          </a:p>
          <a:p>
            <a:pPr marR="44450" indent="-274320">
              <a:tabLst>
                <a:tab pos="5462270" algn="l"/>
              </a:tabLst>
            </a:pP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Api adalah suatu reaksi kimia (oksidasi) cepat yang terbentuk dari 3 unsur (panas, oksigen dan bahan mudah terbakar ) yang menghasilkan panas dan </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cahaya</a:t>
            </a:r>
            <a:endParaRPr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a:p>
            <a:pPr>
              <a:lnSpc>
                <a:spcPts val="2715"/>
              </a:lnSpc>
              <a:spcBef>
                <a:spcPts val="2400"/>
              </a:spcBef>
            </a:pPr>
            <a:r>
              <a:rPr sz="2400" b="1" kern="0" spc="20">
                <a:solidFill>
                  <a:srgbClr val="2962FF"/>
                </a:solidFill>
                <a:latin typeface="Roboto" pitchFamily="2" charset="0"/>
                <a:ea typeface="Roboto" pitchFamily="2" charset="0"/>
                <a:cs typeface="Roboto" pitchFamily="2" charset="0"/>
              </a:rPr>
              <a:t>Pengertian Kebakaran</a:t>
            </a:r>
          </a:p>
          <a:p>
            <a:pPr marR="44450" indent="-274320">
              <a:tabLst>
                <a:tab pos="5462270" algn="l"/>
              </a:tabLst>
            </a:pPr>
            <a:r>
              <a:rPr sz="2000" kern="500" spc="-15" err="1" smtClean="0">
                <a:solidFill>
                  <a:schemeClr val="tx1">
                    <a:lumMod val="85000"/>
                    <a:lumOff val="15000"/>
                  </a:schemeClr>
                </a:solidFill>
                <a:latin typeface="Roboto Medium" pitchFamily="2" charset="0"/>
                <a:ea typeface="Roboto Medium" pitchFamily="2" charset="0"/>
                <a:cs typeface="Roboto Medium" pitchFamily="2" charset="0"/>
              </a:rPr>
              <a:t>Nyala api baik kecil maupun besar pada tempat, situasi dan waktu yang tidak dikehendaki yang bersifat merugikan dan pada umumnya sulit </a:t>
            </a:r>
            <a:r>
              <a:rPr sz="2000" kern="500" spc="-15" smtClean="0">
                <a:solidFill>
                  <a:schemeClr val="tx1">
                    <a:lumMod val="85000"/>
                    <a:lumOff val="15000"/>
                  </a:schemeClr>
                </a:solidFill>
                <a:latin typeface="Roboto Medium" pitchFamily="2" charset="0"/>
                <a:ea typeface="Roboto Medium" pitchFamily="2" charset="0"/>
                <a:cs typeface="Roboto Medium" pitchFamily="2" charset="0"/>
              </a:rPr>
              <a:t>dikendalikan</a:t>
            </a:r>
            <a:endParaRPr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11" name="object 11"/>
          <p:cNvSpPr/>
          <p:nvPr/>
        </p:nvSpPr>
        <p:spPr>
          <a:xfrm>
            <a:off x="5154167" y="1527048"/>
            <a:ext cx="0" cy="4706620"/>
          </a:xfrm>
          <a:custGeom>
            <a:avLst/>
            <a:gdLst/>
            <a:ahLst/>
            <a:cxnLst/>
            <a:rect l="l" t="t" r="r" b="b"/>
            <a:pathLst>
              <a:path h="4706620">
                <a:moveTo>
                  <a:pt x="0" y="0"/>
                </a:moveTo>
                <a:lnTo>
                  <a:pt x="0" y="4706391"/>
                </a:lnTo>
              </a:path>
            </a:pathLst>
          </a:custGeom>
          <a:ln w="6102">
            <a:solidFill>
              <a:srgbClr val="000000">
                <a:alpha val="12157"/>
              </a:srgbClr>
            </a:solidFill>
          </a:ln>
        </p:spPr>
        <p:txBody>
          <a:bodyPr wrap="square" lIns="0" tIns="0" rIns="0" bIns="0" rtlCol="0"/>
          <a:lstStyle/>
          <a:p>
            <a:endParaRPr/>
          </a:p>
        </p:txBody>
      </p:sp>
      <p:sp>
        <p:nvSpPr>
          <p:cNvPr id="14" name="object 9"/>
          <p:cNvSpPr txBox="1"/>
          <p:nvPr/>
        </p:nvSpPr>
        <p:spPr>
          <a:xfrm>
            <a:off x="2101850" y="5586247"/>
            <a:ext cx="304800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Segitiga Api</a:t>
            </a:r>
            <a:endParaRPr sz="1400" kern="100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1791" y="1798320"/>
            <a:ext cx="3694176" cy="360273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Tahap–tahap Kebakaran</a:t>
            </a:r>
            <a:endParaRPr lang="id-ID" sz="3400">
              <a:solidFill>
                <a:schemeClr val="bg1"/>
              </a:solidFill>
              <a:latin typeface="Roboto" pitchFamily="2" charset="0"/>
              <a:ea typeface="Roboto" pitchFamily="2" charset="0"/>
              <a:cs typeface="Roboto" pitchFamily="2" charset="0"/>
            </a:endParaRPr>
          </a:p>
        </p:txBody>
      </p:sp>
      <p:sp>
        <p:nvSpPr>
          <p:cNvPr id="6" name="object 6"/>
          <p:cNvSpPr txBox="1"/>
          <p:nvPr/>
        </p:nvSpPr>
        <p:spPr>
          <a:xfrm>
            <a:off x="5001005" y="1510666"/>
            <a:ext cx="6258560" cy="4924425"/>
          </a:xfrm>
          <a:prstGeom prst="rect">
            <a:avLst/>
          </a:prstGeom>
        </p:spPr>
        <p:txBody>
          <a:bodyPr vert="horz" wrap="square" lIns="0" tIns="0" rIns="0" bIns="0" rtlCol="0">
            <a:spAutoFit/>
          </a:bodyPr>
          <a:lstStyle/>
          <a:p>
            <a:r>
              <a:rPr sz="1400" b="1" kern="0" spc="20" smtClean="0">
                <a:solidFill>
                  <a:srgbClr val="2962FF"/>
                </a:solidFill>
                <a:latin typeface="Roboto" pitchFamily="2" charset="0"/>
                <a:ea typeface="Roboto" pitchFamily="2" charset="0"/>
                <a:cs typeface="Roboto" pitchFamily="2" charset="0"/>
              </a:rPr>
              <a:t>Muncul</a:t>
            </a:r>
            <a:endParaRPr sz="1400" b="1" kern="0" spc="20">
              <a:solidFill>
                <a:srgbClr val="2962FF"/>
              </a:solidFill>
              <a:latin typeface="Roboto" pitchFamily="2" charset="0"/>
              <a:ea typeface="Roboto" pitchFamily="2" charset="0"/>
              <a:cs typeface="Roboto" pitchFamily="2" charset="0"/>
            </a:endParaRPr>
          </a:p>
          <a:p>
            <a:pPr marL="273050" marR="44450" indent="-273050">
              <a:buAutoNum type="arabicPeriod"/>
              <a:tabLst>
                <a:tab pos="5462270" algn="l"/>
              </a:tabLst>
            </a:pPr>
            <a:r>
              <a:rPr sz="1200" kern="500" spc="-15" err="1" smtClean="0">
                <a:solidFill>
                  <a:schemeClr val="tx1">
                    <a:lumMod val="85000"/>
                    <a:lumOff val="15000"/>
                  </a:schemeClr>
                </a:solidFill>
                <a:latin typeface="Roboto Medium" pitchFamily="2" charset="0"/>
                <a:ea typeface="Roboto Medium" pitchFamily="2" charset="0"/>
                <a:cs typeface="Roboto Medium" pitchFamily="2" charset="0"/>
              </a:rPr>
              <a:t>Reaksi 3 unsur </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api</a:t>
            </a:r>
            <a:endParaRPr sz="1200" kern="500" spc="-15" err="1" smtClean="0">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sz="1200" kern="500" spc="-15" err="1" smtClean="0">
                <a:solidFill>
                  <a:schemeClr val="tx1">
                    <a:lumMod val="85000"/>
                    <a:lumOff val="15000"/>
                  </a:schemeClr>
                </a:solidFill>
                <a:latin typeface="Roboto Medium" pitchFamily="2" charset="0"/>
                <a:ea typeface="Roboto Medium" pitchFamily="2" charset="0"/>
                <a:cs typeface="Roboto Medium" pitchFamily="2" charset="0"/>
              </a:rPr>
              <a:t>Padam dengan sendirinya apabila tidak dapat mencapai tahap </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selanjutnya</a:t>
            </a:r>
            <a:endParaRPr sz="1200" kern="500" spc="-15" err="1" smtClean="0">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sz="1200" kern="500" spc="-15" err="1" smtClean="0">
                <a:solidFill>
                  <a:schemeClr val="tx1">
                    <a:lumMod val="85000"/>
                    <a:lumOff val="15000"/>
                  </a:schemeClr>
                </a:solidFill>
                <a:latin typeface="Roboto Medium" pitchFamily="2" charset="0"/>
                <a:ea typeface="Roboto Medium" pitchFamily="2" charset="0"/>
                <a:cs typeface="Roboto Medium" pitchFamily="2" charset="0"/>
              </a:rPr>
              <a:t>Menentukan tindakan pemadaman/menyelamatkan </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diri</a:t>
            </a:r>
            <a:endParaRPr sz="1200" kern="500" spc="-15" err="1" smtClean="0">
              <a:solidFill>
                <a:schemeClr val="tx1">
                  <a:lumMod val="85000"/>
                  <a:lumOff val="15000"/>
                </a:schemeClr>
              </a:solidFill>
              <a:latin typeface="Roboto Medium" pitchFamily="2" charset="0"/>
              <a:ea typeface="Roboto Medium" pitchFamily="2" charset="0"/>
              <a:cs typeface="Roboto Medium" pitchFamily="2" charset="0"/>
            </a:endParaRPr>
          </a:p>
          <a:p>
            <a:pPr>
              <a:spcBef>
                <a:spcPts val="2400"/>
              </a:spcBef>
            </a:pPr>
            <a:r>
              <a:rPr sz="1400" b="1" kern="0" spc="20" smtClean="0">
                <a:solidFill>
                  <a:srgbClr val="2962FF"/>
                </a:solidFill>
                <a:latin typeface="Roboto" pitchFamily="2" charset="0"/>
                <a:ea typeface="Roboto" pitchFamily="2" charset="0"/>
                <a:cs typeface="Roboto" pitchFamily="2" charset="0"/>
              </a:rPr>
              <a:t>Tumbuh</a:t>
            </a:r>
            <a:endParaRPr sz="1400" b="1" kern="0" spc="20">
              <a:solidFill>
                <a:srgbClr val="2962FF"/>
              </a:solidFill>
              <a:latin typeface="Roboto" pitchFamily="2" charset="0"/>
              <a:ea typeface="Roboto" pitchFamily="2" charset="0"/>
              <a:cs typeface="Roboto" pitchFamily="2" charset="0"/>
            </a:endParaRPr>
          </a:p>
          <a:p>
            <a:pPr marL="273050" marR="44450" indent="-273050">
              <a:buAutoNum type="arabicPeriod"/>
              <a:tabLst>
                <a:tab pos="5462270" algn="l"/>
              </a:tabLst>
            </a:pPr>
            <a:r>
              <a:rPr sz="1200" kern="500" spc="-15" err="1" smtClean="0">
                <a:solidFill>
                  <a:schemeClr val="tx1">
                    <a:lumMod val="85000"/>
                    <a:lumOff val="15000"/>
                  </a:schemeClr>
                </a:solidFill>
                <a:latin typeface="Roboto Medium" pitchFamily="2" charset="0"/>
                <a:ea typeface="Roboto Medium" pitchFamily="2" charset="0"/>
                <a:cs typeface="Roboto Medium" pitchFamily="2" charset="0"/>
              </a:rPr>
              <a:t>Api membakar bahan mudah terbakar sehingga panas </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meningkat</a:t>
            </a:r>
            <a:endParaRPr sz="1200" kern="500" spc="-15" err="1" smtClean="0">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spcBef>
                <a:spcPts val="20"/>
              </a:spcBef>
              <a:buAutoNum type="arabicPeriod"/>
              <a:tabLst>
                <a:tab pos="5462270" algn="l"/>
              </a:tabLst>
            </a:pPr>
            <a:r>
              <a:rPr sz="1200" kern="500" spc="-15" err="1" smtClean="0">
                <a:solidFill>
                  <a:schemeClr val="tx1">
                    <a:lumMod val="85000"/>
                    <a:lumOff val="15000"/>
                  </a:schemeClr>
                </a:solidFill>
                <a:latin typeface="Roboto Medium" pitchFamily="2" charset="0"/>
                <a:ea typeface="Roboto Medium" pitchFamily="2" charset="0"/>
                <a:cs typeface="Roboto Medium" pitchFamily="2" charset="0"/>
              </a:rPr>
              <a:t>Dapat terjadi flashover (ikut menyalanya bahan mudah terbakar lain di sekitar api </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karena panas)</a:t>
            </a:r>
            <a:endParaRPr sz="1200" kern="500" spc="-15" err="1" smtClean="0">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spcBef>
                <a:spcPts val="25"/>
              </a:spcBef>
              <a:buAutoNum type="arabicPeriod"/>
              <a:tabLst>
                <a:tab pos="5462270" algn="l"/>
              </a:tabLst>
            </a:pPr>
            <a:r>
              <a:rPr sz="1200" kern="500" spc="-15">
                <a:solidFill>
                  <a:schemeClr val="tx1">
                    <a:lumMod val="85000"/>
                    <a:lumOff val="15000"/>
                  </a:schemeClr>
                </a:solidFill>
                <a:latin typeface="Roboto Medium" pitchFamily="2" charset="0"/>
                <a:ea typeface="Roboto Medium" pitchFamily="2" charset="0"/>
                <a:cs typeface="Roboto Medium" pitchFamily="2" charset="0"/>
              </a:rPr>
              <a:t>Berpotensi menimbulkan korban terjebak, </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terluka/kematian </a:t>
            </a:r>
            <a:r>
              <a:rPr sz="1200" kern="500" spc="-15">
                <a:solidFill>
                  <a:schemeClr val="tx1">
                    <a:lumMod val="85000"/>
                    <a:lumOff val="15000"/>
                  </a:schemeClr>
                </a:solidFill>
                <a:latin typeface="Roboto Medium" pitchFamily="2" charset="0"/>
                <a:ea typeface="Roboto Medium" pitchFamily="2" charset="0"/>
                <a:cs typeface="Roboto Medium" pitchFamily="2" charset="0"/>
              </a:rPr>
              <a:t>bagi petugas </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pemadam</a:t>
            </a:r>
            <a:endParaRPr sz="600">
              <a:latin typeface="Times New Roman"/>
              <a:cs typeface="Times New Roman"/>
            </a:endParaRPr>
          </a:p>
          <a:p>
            <a:pPr>
              <a:lnSpc>
                <a:spcPct val="100000"/>
              </a:lnSpc>
              <a:spcBef>
                <a:spcPts val="2400"/>
              </a:spcBef>
            </a:pPr>
            <a:r>
              <a:rPr sz="1400" b="1" kern="0" spc="20">
                <a:solidFill>
                  <a:srgbClr val="2962FF"/>
                </a:solidFill>
                <a:latin typeface="Roboto" pitchFamily="2" charset="0"/>
                <a:ea typeface="Roboto" pitchFamily="2" charset="0"/>
                <a:cs typeface="Roboto" pitchFamily="2" charset="0"/>
              </a:rPr>
              <a:t>Puncak</a:t>
            </a:r>
          </a:p>
          <a:p>
            <a:pPr marL="273050" marR="44450" indent="-273050">
              <a:spcBef>
                <a:spcPts val="20"/>
              </a:spcBef>
              <a:buAutoNum type="arabicPeriod"/>
              <a:tabLst>
                <a:tab pos="5462270" algn="l"/>
              </a:tabLst>
            </a:pPr>
            <a:r>
              <a:rPr sz="1200" kern="500" spc="-15">
                <a:solidFill>
                  <a:schemeClr val="tx1">
                    <a:lumMod val="85000"/>
                    <a:lumOff val="15000"/>
                  </a:schemeClr>
                </a:solidFill>
                <a:latin typeface="Roboto Medium" pitchFamily="2" charset="0"/>
                <a:ea typeface="Roboto Medium" pitchFamily="2" charset="0"/>
                <a:cs typeface="Roboto Medium" pitchFamily="2" charset="0"/>
              </a:rPr>
              <a:t>Semua bahan mudah terbakar </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menyala</a:t>
            </a:r>
            <a:endParaRPr sz="12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sz="1200" kern="500" spc="-15">
                <a:solidFill>
                  <a:schemeClr val="tx1">
                    <a:lumMod val="85000"/>
                    <a:lumOff val="15000"/>
                  </a:schemeClr>
                </a:solidFill>
                <a:latin typeface="Roboto Medium" pitchFamily="2" charset="0"/>
                <a:ea typeface="Roboto Medium" pitchFamily="2" charset="0"/>
                <a:cs typeface="Roboto Medium" pitchFamily="2" charset="0"/>
              </a:rPr>
              <a:t>Nyala api paling panas dan paling berbahaya bagi siapa saja yang terperangkap </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di dalamnya.</a:t>
            </a:r>
          </a:p>
          <a:p>
            <a:pPr>
              <a:spcBef>
                <a:spcPts val="2400"/>
              </a:spcBef>
            </a:pPr>
            <a:r>
              <a:rPr lang="id-ID" sz="1400" b="1" kern="0" spc="20" smtClean="0">
                <a:solidFill>
                  <a:srgbClr val="2962FF"/>
                </a:solidFill>
                <a:latin typeface="Roboto" pitchFamily="2" charset="0"/>
                <a:ea typeface="Roboto" pitchFamily="2" charset="0"/>
                <a:cs typeface="Roboto" pitchFamily="2" charset="0"/>
              </a:rPr>
              <a:t>Reda/Padam</a:t>
            </a:r>
          </a:p>
          <a:p>
            <a:pPr marL="273050" marR="44450" indent="-273050">
              <a:spcBef>
                <a:spcPts val="25"/>
              </a:spcBef>
              <a:buAutoNum type="arabicPeriod"/>
              <a:tabLst>
                <a:tab pos="5462270" algn="l"/>
              </a:tabLst>
            </a:pPr>
            <a:r>
              <a:rPr lang="id-ID" sz="1200" kern="500" spc="-15" err="1" smtClean="0">
                <a:solidFill>
                  <a:schemeClr val="tx1">
                    <a:lumMod val="85000"/>
                    <a:lumOff val="15000"/>
                  </a:schemeClr>
                </a:solidFill>
                <a:latin typeface="Roboto Medium" pitchFamily="2" charset="0"/>
                <a:ea typeface="Roboto Medium" pitchFamily="2" charset="0"/>
                <a:cs typeface="Roboto Medium" pitchFamily="2" charset="0"/>
              </a:rPr>
              <a:t>Tahap kebakaran yang memakan waktu paling </a:t>
            </a:r>
            <a:r>
              <a:rPr lang="id-ID" sz="1200" kern="500" spc="-15" smtClean="0">
                <a:solidFill>
                  <a:schemeClr val="tx1">
                    <a:lumMod val="85000"/>
                    <a:lumOff val="15000"/>
                  </a:schemeClr>
                </a:solidFill>
                <a:latin typeface="Roboto Medium" pitchFamily="2" charset="0"/>
                <a:ea typeface="Roboto Medium" pitchFamily="2" charset="0"/>
                <a:cs typeface="Roboto Medium" pitchFamily="2" charset="0"/>
              </a:rPr>
              <a:t>lama</a:t>
            </a:r>
            <a:endParaRPr lang="id-ID" sz="1200" kern="500" spc="-15" err="1" smtClean="0">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lang="id-ID" sz="1200" kern="500" spc="-15" err="1" smtClean="0">
                <a:solidFill>
                  <a:schemeClr val="tx1">
                    <a:lumMod val="85000"/>
                    <a:lumOff val="15000"/>
                  </a:schemeClr>
                </a:solidFill>
                <a:latin typeface="Roboto Medium" pitchFamily="2" charset="0"/>
                <a:ea typeface="Roboto Medium" pitchFamily="2" charset="0"/>
                <a:cs typeface="Roboto Medium" pitchFamily="2" charset="0"/>
              </a:rPr>
              <a:t>Penurunan kadar O2 atau bahan mudah terbakar secara signifikan yang </a:t>
            </a:r>
            <a:r>
              <a:rPr lang="id-ID" sz="1200" kern="500" spc="-15" smtClean="0">
                <a:solidFill>
                  <a:schemeClr val="tx1">
                    <a:lumMod val="85000"/>
                    <a:lumOff val="15000"/>
                  </a:schemeClr>
                </a:solidFill>
                <a:latin typeface="Roboto Medium" pitchFamily="2" charset="0"/>
                <a:ea typeface="Roboto Medium" pitchFamily="2" charset="0"/>
                <a:cs typeface="Roboto Medium" pitchFamily="2" charset="0"/>
              </a:rPr>
              <a:t>menyebabkan padamnya api</a:t>
            </a:r>
            <a:endParaRPr lang="id-ID" sz="1200" kern="500" spc="-15" err="1" smtClean="0">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lang="id-ID" sz="1200" kern="500" spc="-15" err="1" smtClean="0">
                <a:solidFill>
                  <a:schemeClr val="tx1">
                    <a:lumMod val="85000"/>
                    <a:lumOff val="15000"/>
                  </a:schemeClr>
                </a:solidFill>
                <a:latin typeface="Roboto Medium" pitchFamily="2" charset="0"/>
                <a:ea typeface="Roboto Medium" pitchFamily="2" charset="0"/>
                <a:cs typeface="Roboto Medium" pitchFamily="2" charset="0"/>
              </a:rPr>
              <a:t>Terdapatnya bahan mudah terbakar yang belum menyala berpotensi menimbulkan </a:t>
            </a:r>
            <a:r>
              <a:rPr lang="id-ID" sz="1200" kern="500" spc="-15" smtClean="0">
                <a:solidFill>
                  <a:schemeClr val="tx1">
                    <a:lumMod val="85000"/>
                    <a:lumOff val="15000"/>
                  </a:schemeClr>
                </a:solidFill>
                <a:latin typeface="Roboto Medium" pitchFamily="2" charset="0"/>
                <a:ea typeface="Roboto Medium" pitchFamily="2" charset="0"/>
                <a:cs typeface="Roboto Medium" pitchFamily="2" charset="0"/>
              </a:rPr>
              <a:t>nyala api baru</a:t>
            </a:r>
            <a:endParaRPr lang="id-ID" sz="1200" kern="500" spc="-15" err="1" smtClean="0">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lang="id-ID" sz="1200" kern="500" spc="-15" err="1" smtClean="0">
                <a:solidFill>
                  <a:schemeClr val="tx1">
                    <a:lumMod val="85000"/>
                    <a:lumOff val="15000"/>
                  </a:schemeClr>
                </a:solidFill>
                <a:latin typeface="Roboto Medium" pitchFamily="2" charset="0"/>
                <a:ea typeface="Roboto Medium" pitchFamily="2" charset="0"/>
                <a:cs typeface="Roboto Medium" pitchFamily="2" charset="0"/>
              </a:rPr>
              <a:t>Berpotensi menimbulkan backdraft (ledakan yang terjadi akibat masuknya pasokan O2 secara tiba-tiba dari kebakaran ruang tertutup yang dibuka saat kebakaran berlangsung</a:t>
            </a:r>
            <a:r>
              <a:rPr lang="id-ID" sz="12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lang="id-ID" sz="12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8" name="object 8"/>
          <p:cNvSpPr/>
          <p:nvPr/>
        </p:nvSpPr>
        <p:spPr>
          <a:xfrm>
            <a:off x="4623815" y="1527048"/>
            <a:ext cx="0" cy="4706620"/>
          </a:xfrm>
          <a:custGeom>
            <a:avLst/>
            <a:gdLst/>
            <a:ahLst/>
            <a:cxnLst/>
            <a:rect l="l" t="t" r="r" b="b"/>
            <a:pathLst>
              <a:path h="4706620">
                <a:moveTo>
                  <a:pt x="0" y="0"/>
                </a:moveTo>
                <a:lnTo>
                  <a:pt x="0" y="4706391"/>
                </a:lnTo>
              </a:path>
            </a:pathLst>
          </a:custGeom>
          <a:ln w="6102">
            <a:solidFill>
              <a:srgbClr val="000000">
                <a:alpha val="12157"/>
              </a:srgbClr>
            </a:solidFill>
          </a:ln>
        </p:spPr>
        <p:txBody>
          <a:bodyPr wrap="square" lIns="0" tIns="0" rIns="0" bIns="0" rtlCol="0"/>
          <a:lstStyle/>
          <a:p>
            <a:endParaRPr/>
          </a:p>
        </p:txBody>
      </p:sp>
      <p:sp>
        <p:nvSpPr>
          <p:cNvPr id="11" name="object 9"/>
          <p:cNvSpPr txBox="1"/>
          <p:nvPr/>
        </p:nvSpPr>
        <p:spPr>
          <a:xfrm>
            <a:off x="1572490" y="5586247"/>
            <a:ext cx="304800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Grafik Tahap-Tahap Kebakaran</a:t>
            </a:r>
            <a:endParaRPr sz="1400" kern="100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3" name="object 3"/>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Metode Pemadaman Api</a:t>
            </a:r>
            <a:endParaRPr lang="id-ID" sz="3400">
              <a:solidFill>
                <a:schemeClr val="bg1"/>
              </a:solidFill>
              <a:latin typeface="Roboto" pitchFamily="2" charset="0"/>
              <a:ea typeface="Roboto" pitchFamily="2" charset="0"/>
              <a:cs typeface="Roboto" pitchFamily="2" charset="0"/>
            </a:endParaRPr>
          </a:p>
        </p:txBody>
      </p:sp>
      <p:sp>
        <p:nvSpPr>
          <p:cNvPr id="5" name="object 5"/>
          <p:cNvSpPr txBox="1"/>
          <p:nvPr/>
        </p:nvSpPr>
        <p:spPr>
          <a:xfrm>
            <a:off x="4317619" y="1275335"/>
            <a:ext cx="7263765" cy="5083443"/>
          </a:xfrm>
          <a:prstGeom prst="rect">
            <a:avLst/>
          </a:prstGeom>
        </p:spPr>
        <p:txBody>
          <a:bodyPr vert="horz" wrap="square" lIns="0" tIns="0" rIns="0" bIns="0" rtlCol="0">
            <a:spAutoFit/>
          </a:bodyPr>
          <a:lstStyle/>
          <a:p>
            <a:r>
              <a:rPr sz="1600" b="1" kern="0" spc="20">
                <a:solidFill>
                  <a:srgbClr val="2962FF"/>
                </a:solidFill>
                <a:latin typeface="Roboto" pitchFamily="2" charset="0"/>
                <a:ea typeface="Roboto" pitchFamily="2" charset="0"/>
                <a:cs typeface="Roboto" pitchFamily="2" charset="0"/>
              </a:rPr>
              <a:t>Pendinginan</a:t>
            </a:r>
          </a:p>
          <a:p>
            <a:pPr marL="273050" marR="44450" indent="-273050">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Menghilangkan unsur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panas</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Menggunakan media bahan dasar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air</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a:spcBef>
                <a:spcPts val="2400"/>
              </a:spcBef>
            </a:pPr>
            <a:r>
              <a:rPr sz="1600" b="1" kern="0" spc="20">
                <a:solidFill>
                  <a:srgbClr val="2962FF"/>
                </a:solidFill>
                <a:latin typeface="Roboto" pitchFamily="2" charset="0"/>
                <a:ea typeface="Roboto" pitchFamily="2" charset="0"/>
                <a:cs typeface="Roboto" pitchFamily="2" charset="0"/>
              </a:rPr>
              <a:t>Isolasi</a:t>
            </a:r>
          </a:p>
          <a:p>
            <a:pPr marL="273050" marR="44450" indent="-273050">
              <a:spcBef>
                <a:spcPts val="50"/>
              </a:spcBef>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Menutup permukaan benda yang terbakar untuk menghalangi unsur O2 menyalakan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api</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Menggunakan media serbuk ataupun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busa</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a:lnSpc>
                <a:spcPct val="100000"/>
              </a:lnSpc>
              <a:spcBef>
                <a:spcPts val="2400"/>
              </a:spcBef>
            </a:pPr>
            <a:r>
              <a:rPr sz="1600" b="1" kern="0" spc="20">
                <a:solidFill>
                  <a:srgbClr val="2962FF"/>
                </a:solidFill>
                <a:latin typeface="Roboto" pitchFamily="2" charset="0"/>
                <a:ea typeface="Roboto" pitchFamily="2" charset="0"/>
                <a:cs typeface="Roboto" pitchFamily="2" charset="0"/>
              </a:rPr>
              <a:t>Dilusi</a:t>
            </a:r>
          </a:p>
          <a:p>
            <a:pPr marL="273050" marR="44450" indent="-273050">
              <a:lnSpc>
                <a:spcPct val="100000"/>
              </a:lnSpc>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Meniupkan gas inert untuk menghalangi unsur O2 menyalakan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api</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lnSpc>
                <a:spcPct val="100000"/>
              </a:lnSpc>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Menggunakan media gas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CO2</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a:spcBef>
                <a:spcPts val="2400"/>
              </a:spcBef>
            </a:pPr>
            <a:r>
              <a:rPr sz="1600" b="1" kern="0" spc="20">
                <a:solidFill>
                  <a:srgbClr val="2962FF"/>
                </a:solidFill>
                <a:latin typeface="Roboto" pitchFamily="2" charset="0"/>
                <a:ea typeface="Roboto" pitchFamily="2" charset="0"/>
                <a:cs typeface="Roboto" pitchFamily="2" charset="0"/>
              </a:rPr>
              <a:t>Pemisahan</a:t>
            </a:r>
          </a:p>
          <a:p>
            <a:pPr marL="273050" marR="44450" indent="-273050">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Memisahkan bahan mudah terbakar dari unsur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api</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Memindahkan bahan-bahan mudah terbakar jauh dari jangkauan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api</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a:lnSpc>
                <a:spcPts val="2135"/>
              </a:lnSpc>
              <a:spcBef>
                <a:spcPts val="2400"/>
              </a:spcBef>
            </a:pPr>
            <a:r>
              <a:rPr sz="1600" b="1" kern="0" spc="20">
                <a:solidFill>
                  <a:srgbClr val="2962FF"/>
                </a:solidFill>
                <a:latin typeface="Roboto" pitchFamily="2" charset="0"/>
                <a:ea typeface="Roboto" pitchFamily="2" charset="0"/>
                <a:cs typeface="Roboto" pitchFamily="2" charset="0"/>
              </a:rPr>
              <a:t>Pemutusan</a:t>
            </a:r>
          </a:p>
          <a:p>
            <a:pPr marL="273050" marR="44450" indent="-273050">
              <a:spcBef>
                <a:spcPts val="45"/>
              </a:spcBef>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Memutus rantai reaksi api dengan menggunakan bahan tertentu untuk mengikat radikal bebas pemicu rantai reaksi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api</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sz="1400" kern="500" spc="-15">
                <a:solidFill>
                  <a:schemeClr val="tx1">
                    <a:lumMod val="85000"/>
                    <a:lumOff val="15000"/>
                  </a:schemeClr>
                </a:solidFill>
                <a:latin typeface="Roboto Medium" pitchFamily="2" charset="0"/>
                <a:ea typeface="Roboto Medium" pitchFamily="2" charset="0"/>
                <a:cs typeface="Roboto Medium" pitchFamily="2" charset="0"/>
              </a:rPr>
              <a:t>Menggunakan bahan dasar Halon (Penggunaan Halon sekarang </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dilarang karena </a:t>
            </a:r>
            <a:r>
              <a:rPr sz="1400" kern="500" spc="-15">
                <a:solidFill>
                  <a:schemeClr val="tx1">
                    <a:lumMod val="85000"/>
                    <a:lumOff val="15000"/>
                  </a:schemeClr>
                </a:solidFill>
                <a:latin typeface="Roboto Medium" pitchFamily="2" charset="0"/>
                <a:ea typeface="Roboto Medium" pitchFamily="2" charset="0"/>
                <a:cs typeface="Roboto Medium" pitchFamily="2" charset="0"/>
              </a:rPr>
              <a:t>menimbulkan efek rumah kaca</a:t>
            </a:r>
            <a:r>
              <a:rPr sz="14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14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6" name="object 6"/>
          <p:cNvSpPr/>
          <p:nvPr/>
        </p:nvSpPr>
        <p:spPr>
          <a:xfrm>
            <a:off x="4014215" y="1313689"/>
            <a:ext cx="0" cy="5088890"/>
          </a:xfrm>
          <a:custGeom>
            <a:avLst/>
            <a:gdLst/>
            <a:ahLst/>
            <a:cxnLst/>
            <a:rect l="l" t="t" r="r" b="b"/>
            <a:pathLst>
              <a:path h="5088890">
                <a:moveTo>
                  <a:pt x="0" y="0"/>
                </a:moveTo>
                <a:lnTo>
                  <a:pt x="0" y="5088458"/>
                </a:lnTo>
              </a:path>
            </a:pathLst>
          </a:custGeom>
          <a:ln w="6102">
            <a:solidFill>
              <a:srgbClr val="000000">
                <a:alpha val="12157"/>
              </a:srgbClr>
            </a:solidFill>
          </a:ln>
        </p:spPr>
        <p:txBody>
          <a:bodyPr wrap="square" lIns="0" tIns="0" rIns="0" bIns="0" rtlCol="0"/>
          <a:lstStyle/>
          <a:p>
            <a:endParaRPr/>
          </a:p>
        </p:txBody>
      </p:sp>
      <p:sp>
        <p:nvSpPr>
          <p:cNvPr id="7" name="object 7"/>
          <p:cNvSpPr/>
          <p:nvPr/>
        </p:nvSpPr>
        <p:spPr>
          <a:xfrm>
            <a:off x="633983" y="1304544"/>
            <a:ext cx="3121152" cy="23469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66800" y="3841624"/>
            <a:ext cx="792480" cy="676910"/>
          </a:xfrm>
          <a:custGeom>
            <a:avLst/>
            <a:gdLst/>
            <a:ahLst/>
            <a:cxnLst/>
            <a:rect l="l" t="t" r="r" b="b"/>
            <a:pathLst>
              <a:path w="792480" h="676910">
                <a:moveTo>
                  <a:pt x="792480" y="258699"/>
                </a:moveTo>
                <a:lnTo>
                  <a:pt x="0" y="258699"/>
                </a:lnTo>
                <a:lnTo>
                  <a:pt x="246506" y="419735"/>
                </a:lnTo>
                <a:lnTo>
                  <a:pt x="154050" y="676656"/>
                </a:lnTo>
                <a:lnTo>
                  <a:pt x="396239" y="519430"/>
                </a:lnTo>
                <a:lnTo>
                  <a:pt x="581849" y="519430"/>
                </a:lnTo>
                <a:lnTo>
                  <a:pt x="545973" y="419735"/>
                </a:lnTo>
                <a:lnTo>
                  <a:pt x="792480" y="258699"/>
                </a:lnTo>
                <a:close/>
              </a:path>
              <a:path w="792480" h="676910">
                <a:moveTo>
                  <a:pt x="581849" y="519430"/>
                </a:moveTo>
                <a:lnTo>
                  <a:pt x="396239" y="519430"/>
                </a:lnTo>
                <a:lnTo>
                  <a:pt x="638429" y="676656"/>
                </a:lnTo>
                <a:lnTo>
                  <a:pt x="581849" y="519430"/>
                </a:lnTo>
                <a:close/>
              </a:path>
              <a:path w="792480" h="676910">
                <a:moveTo>
                  <a:pt x="396239" y="0"/>
                </a:moveTo>
                <a:lnTo>
                  <a:pt x="303149" y="258699"/>
                </a:lnTo>
                <a:lnTo>
                  <a:pt x="488061" y="258699"/>
                </a:lnTo>
                <a:lnTo>
                  <a:pt x="396239" y="0"/>
                </a:lnTo>
                <a:close/>
              </a:path>
            </a:pathLst>
          </a:custGeom>
          <a:solidFill>
            <a:srgbClr val="FFFF00"/>
          </a:solidFill>
        </p:spPr>
        <p:txBody>
          <a:bodyPr wrap="square" lIns="0" tIns="0" rIns="0" bIns="0" rtlCol="0"/>
          <a:lstStyle/>
          <a:p>
            <a:endParaRPr/>
          </a:p>
        </p:txBody>
      </p:sp>
      <p:sp>
        <p:nvSpPr>
          <p:cNvPr id="3" name="object 3"/>
          <p:cNvSpPr/>
          <p:nvPr/>
        </p:nvSpPr>
        <p:spPr>
          <a:xfrm>
            <a:off x="1066800" y="3841624"/>
            <a:ext cx="792480" cy="676910"/>
          </a:xfrm>
          <a:custGeom>
            <a:avLst/>
            <a:gdLst/>
            <a:ahLst/>
            <a:cxnLst/>
            <a:rect l="l" t="t" r="r" b="b"/>
            <a:pathLst>
              <a:path w="792480" h="676910">
                <a:moveTo>
                  <a:pt x="396239" y="0"/>
                </a:moveTo>
                <a:lnTo>
                  <a:pt x="303149" y="258699"/>
                </a:lnTo>
                <a:lnTo>
                  <a:pt x="0" y="258699"/>
                </a:lnTo>
                <a:lnTo>
                  <a:pt x="246506" y="419735"/>
                </a:lnTo>
                <a:lnTo>
                  <a:pt x="154050" y="676656"/>
                </a:lnTo>
                <a:lnTo>
                  <a:pt x="396239" y="519430"/>
                </a:lnTo>
                <a:lnTo>
                  <a:pt x="638429" y="676656"/>
                </a:lnTo>
                <a:lnTo>
                  <a:pt x="545973" y="419735"/>
                </a:lnTo>
                <a:lnTo>
                  <a:pt x="792480" y="258699"/>
                </a:lnTo>
                <a:lnTo>
                  <a:pt x="488061" y="258699"/>
                </a:lnTo>
                <a:lnTo>
                  <a:pt x="396239" y="0"/>
                </a:lnTo>
                <a:close/>
              </a:path>
            </a:pathLst>
          </a:custGeom>
          <a:ln w="24384">
            <a:solidFill>
              <a:srgbClr val="FFFF00"/>
            </a:solidFill>
          </a:ln>
        </p:spPr>
        <p:txBody>
          <a:bodyPr wrap="square" lIns="0" tIns="0" rIns="0" bIns="0" rtlCol="0"/>
          <a:lstStyle/>
          <a:p>
            <a:endParaRPr/>
          </a:p>
        </p:txBody>
      </p:sp>
      <p:sp>
        <p:nvSpPr>
          <p:cNvPr id="4" name="object 4"/>
          <p:cNvSpPr/>
          <p:nvPr/>
        </p:nvSpPr>
        <p:spPr>
          <a:xfrm>
            <a:off x="1207009" y="3169476"/>
            <a:ext cx="451484" cy="451484"/>
          </a:xfrm>
          <a:custGeom>
            <a:avLst/>
            <a:gdLst/>
            <a:ahLst/>
            <a:cxnLst/>
            <a:rect l="l" t="t" r="r" b="b"/>
            <a:pathLst>
              <a:path w="451485" h="451485">
                <a:moveTo>
                  <a:pt x="240537" y="0"/>
                </a:moveTo>
                <a:lnTo>
                  <a:pt x="209931" y="0"/>
                </a:lnTo>
                <a:lnTo>
                  <a:pt x="194818" y="1905"/>
                </a:lnTo>
                <a:lnTo>
                  <a:pt x="151637" y="11937"/>
                </a:lnTo>
                <a:lnTo>
                  <a:pt x="111506" y="30734"/>
                </a:lnTo>
                <a:lnTo>
                  <a:pt x="76454" y="55753"/>
                </a:lnTo>
                <a:lnTo>
                  <a:pt x="46990" y="87757"/>
                </a:lnTo>
                <a:lnTo>
                  <a:pt x="23749" y="124714"/>
                </a:lnTo>
                <a:lnTo>
                  <a:pt x="7493" y="165354"/>
                </a:lnTo>
                <a:lnTo>
                  <a:pt x="0" y="209931"/>
                </a:lnTo>
                <a:lnTo>
                  <a:pt x="0" y="240538"/>
                </a:lnTo>
                <a:lnTo>
                  <a:pt x="7493" y="285115"/>
                </a:lnTo>
                <a:lnTo>
                  <a:pt x="23749" y="326390"/>
                </a:lnTo>
                <a:lnTo>
                  <a:pt x="46990" y="363347"/>
                </a:lnTo>
                <a:lnTo>
                  <a:pt x="76454" y="394716"/>
                </a:lnTo>
                <a:lnTo>
                  <a:pt x="111506" y="419735"/>
                </a:lnTo>
                <a:lnTo>
                  <a:pt x="151637" y="438531"/>
                </a:lnTo>
                <a:lnTo>
                  <a:pt x="194818" y="448564"/>
                </a:lnTo>
                <a:lnTo>
                  <a:pt x="225552" y="451104"/>
                </a:lnTo>
                <a:lnTo>
                  <a:pt x="240537" y="450469"/>
                </a:lnTo>
                <a:lnTo>
                  <a:pt x="285750" y="442976"/>
                </a:lnTo>
                <a:lnTo>
                  <a:pt x="326390" y="426720"/>
                </a:lnTo>
                <a:lnTo>
                  <a:pt x="363347" y="404114"/>
                </a:lnTo>
                <a:lnTo>
                  <a:pt x="394716" y="374015"/>
                </a:lnTo>
                <a:lnTo>
                  <a:pt x="420369" y="338963"/>
                </a:lnTo>
                <a:lnTo>
                  <a:pt x="438531" y="299466"/>
                </a:lnTo>
                <a:lnTo>
                  <a:pt x="448563" y="255651"/>
                </a:lnTo>
                <a:lnTo>
                  <a:pt x="451104" y="225552"/>
                </a:lnTo>
                <a:lnTo>
                  <a:pt x="450469" y="209931"/>
                </a:lnTo>
                <a:lnTo>
                  <a:pt x="442975" y="165354"/>
                </a:lnTo>
                <a:lnTo>
                  <a:pt x="427355" y="124714"/>
                </a:lnTo>
                <a:lnTo>
                  <a:pt x="404113" y="87757"/>
                </a:lnTo>
                <a:lnTo>
                  <a:pt x="374650" y="55753"/>
                </a:lnTo>
                <a:lnTo>
                  <a:pt x="339598" y="30734"/>
                </a:lnTo>
                <a:lnTo>
                  <a:pt x="299466" y="11937"/>
                </a:lnTo>
                <a:lnTo>
                  <a:pt x="256286" y="1905"/>
                </a:lnTo>
                <a:lnTo>
                  <a:pt x="240537" y="0"/>
                </a:lnTo>
                <a:close/>
              </a:path>
            </a:pathLst>
          </a:custGeom>
          <a:solidFill>
            <a:srgbClr val="2D75B6"/>
          </a:solidFill>
        </p:spPr>
        <p:txBody>
          <a:bodyPr wrap="square" lIns="0" tIns="0" rIns="0" bIns="0" rtlCol="0"/>
          <a:lstStyle/>
          <a:p>
            <a:endParaRPr/>
          </a:p>
        </p:txBody>
      </p:sp>
      <p:sp>
        <p:nvSpPr>
          <p:cNvPr id="5" name="object 5"/>
          <p:cNvSpPr/>
          <p:nvPr/>
        </p:nvSpPr>
        <p:spPr>
          <a:xfrm>
            <a:off x="1207009" y="3169476"/>
            <a:ext cx="451484" cy="451484"/>
          </a:xfrm>
          <a:custGeom>
            <a:avLst/>
            <a:gdLst/>
            <a:ahLst/>
            <a:cxnLst/>
            <a:rect l="l" t="t" r="r" b="b"/>
            <a:pathLst>
              <a:path w="451485" h="451485">
                <a:moveTo>
                  <a:pt x="225552" y="0"/>
                </a:moveTo>
                <a:lnTo>
                  <a:pt x="209931" y="0"/>
                </a:lnTo>
                <a:lnTo>
                  <a:pt x="194818" y="1905"/>
                </a:lnTo>
                <a:lnTo>
                  <a:pt x="151637" y="11937"/>
                </a:lnTo>
                <a:lnTo>
                  <a:pt x="111506" y="30734"/>
                </a:lnTo>
                <a:lnTo>
                  <a:pt x="76454" y="55753"/>
                </a:lnTo>
                <a:lnTo>
                  <a:pt x="46990" y="87757"/>
                </a:lnTo>
                <a:lnTo>
                  <a:pt x="23749" y="124714"/>
                </a:lnTo>
                <a:lnTo>
                  <a:pt x="7493" y="165354"/>
                </a:lnTo>
                <a:lnTo>
                  <a:pt x="0" y="209931"/>
                </a:lnTo>
                <a:lnTo>
                  <a:pt x="0" y="225552"/>
                </a:lnTo>
                <a:lnTo>
                  <a:pt x="0" y="240538"/>
                </a:lnTo>
                <a:lnTo>
                  <a:pt x="7493" y="285115"/>
                </a:lnTo>
                <a:lnTo>
                  <a:pt x="23749" y="326390"/>
                </a:lnTo>
                <a:lnTo>
                  <a:pt x="46990" y="363347"/>
                </a:lnTo>
                <a:lnTo>
                  <a:pt x="76454" y="394716"/>
                </a:lnTo>
                <a:lnTo>
                  <a:pt x="111506" y="419735"/>
                </a:lnTo>
                <a:lnTo>
                  <a:pt x="151637" y="438531"/>
                </a:lnTo>
                <a:lnTo>
                  <a:pt x="194818" y="448564"/>
                </a:lnTo>
                <a:lnTo>
                  <a:pt x="225552" y="451104"/>
                </a:lnTo>
                <a:lnTo>
                  <a:pt x="240537" y="450469"/>
                </a:lnTo>
                <a:lnTo>
                  <a:pt x="285750" y="442976"/>
                </a:lnTo>
                <a:lnTo>
                  <a:pt x="326390" y="426720"/>
                </a:lnTo>
                <a:lnTo>
                  <a:pt x="363347" y="404114"/>
                </a:lnTo>
                <a:lnTo>
                  <a:pt x="394716" y="374015"/>
                </a:lnTo>
                <a:lnTo>
                  <a:pt x="420369" y="338963"/>
                </a:lnTo>
                <a:lnTo>
                  <a:pt x="438531" y="299466"/>
                </a:lnTo>
                <a:lnTo>
                  <a:pt x="448563" y="255651"/>
                </a:lnTo>
                <a:lnTo>
                  <a:pt x="451104" y="225552"/>
                </a:lnTo>
                <a:lnTo>
                  <a:pt x="450469" y="209931"/>
                </a:lnTo>
                <a:lnTo>
                  <a:pt x="442975" y="165354"/>
                </a:lnTo>
                <a:lnTo>
                  <a:pt x="427355" y="124714"/>
                </a:lnTo>
                <a:lnTo>
                  <a:pt x="404113" y="87757"/>
                </a:lnTo>
                <a:lnTo>
                  <a:pt x="374650" y="55753"/>
                </a:lnTo>
                <a:lnTo>
                  <a:pt x="339598" y="30734"/>
                </a:lnTo>
                <a:lnTo>
                  <a:pt x="299466" y="11937"/>
                </a:lnTo>
                <a:lnTo>
                  <a:pt x="256286" y="1905"/>
                </a:lnTo>
                <a:lnTo>
                  <a:pt x="240537" y="0"/>
                </a:lnTo>
                <a:lnTo>
                  <a:pt x="224917" y="0"/>
                </a:lnTo>
                <a:lnTo>
                  <a:pt x="225552" y="0"/>
                </a:lnTo>
                <a:close/>
              </a:path>
            </a:pathLst>
          </a:custGeom>
          <a:ln w="24384">
            <a:solidFill>
              <a:srgbClr val="2D75B6"/>
            </a:solidFill>
          </a:ln>
        </p:spPr>
        <p:txBody>
          <a:bodyPr wrap="square" lIns="0" tIns="0" rIns="0" bIns="0" rtlCol="0"/>
          <a:lstStyle/>
          <a:p>
            <a:endParaRPr/>
          </a:p>
        </p:txBody>
      </p:sp>
      <p:sp>
        <p:nvSpPr>
          <p:cNvPr id="6" name="object 6"/>
          <p:cNvSpPr/>
          <p:nvPr/>
        </p:nvSpPr>
        <p:spPr>
          <a:xfrm>
            <a:off x="1182624" y="1776295"/>
            <a:ext cx="561340" cy="475615"/>
          </a:xfrm>
          <a:custGeom>
            <a:avLst/>
            <a:gdLst/>
            <a:ahLst/>
            <a:cxnLst/>
            <a:rect l="l" t="t" r="r" b="b"/>
            <a:pathLst>
              <a:path w="561339" h="475614">
                <a:moveTo>
                  <a:pt x="280415" y="0"/>
                </a:moveTo>
                <a:lnTo>
                  <a:pt x="0" y="475488"/>
                </a:lnTo>
                <a:lnTo>
                  <a:pt x="560832" y="475488"/>
                </a:lnTo>
                <a:lnTo>
                  <a:pt x="280415" y="0"/>
                </a:lnTo>
                <a:close/>
              </a:path>
            </a:pathLst>
          </a:custGeom>
          <a:solidFill>
            <a:srgbClr val="498521"/>
          </a:solidFill>
        </p:spPr>
        <p:txBody>
          <a:bodyPr wrap="square" lIns="0" tIns="0" rIns="0" bIns="0" rtlCol="0"/>
          <a:lstStyle/>
          <a:p>
            <a:endParaRPr/>
          </a:p>
        </p:txBody>
      </p:sp>
      <p:sp>
        <p:nvSpPr>
          <p:cNvPr id="7" name="object 7"/>
          <p:cNvSpPr/>
          <p:nvPr/>
        </p:nvSpPr>
        <p:spPr>
          <a:xfrm>
            <a:off x="1182624" y="1776295"/>
            <a:ext cx="561340" cy="475615"/>
          </a:xfrm>
          <a:custGeom>
            <a:avLst/>
            <a:gdLst/>
            <a:ahLst/>
            <a:cxnLst/>
            <a:rect l="l" t="t" r="r" b="b"/>
            <a:pathLst>
              <a:path w="561339" h="475614">
                <a:moveTo>
                  <a:pt x="280415" y="0"/>
                </a:moveTo>
                <a:lnTo>
                  <a:pt x="0" y="475488"/>
                </a:lnTo>
                <a:lnTo>
                  <a:pt x="560832" y="475488"/>
                </a:lnTo>
                <a:lnTo>
                  <a:pt x="280415" y="0"/>
                </a:lnTo>
                <a:close/>
              </a:path>
            </a:pathLst>
          </a:custGeom>
          <a:ln w="12192">
            <a:solidFill>
              <a:srgbClr val="7B7B7B"/>
            </a:solidFill>
          </a:ln>
        </p:spPr>
        <p:txBody>
          <a:bodyPr wrap="square" lIns="0" tIns="0" rIns="0" bIns="0" rtlCol="0"/>
          <a:lstStyle/>
          <a:p>
            <a:endParaRPr/>
          </a:p>
        </p:txBody>
      </p:sp>
      <p:sp>
        <p:nvSpPr>
          <p:cNvPr id="8" name="object 8"/>
          <p:cNvSpPr txBox="1"/>
          <p:nvPr/>
        </p:nvSpPr>
        <p:spPr>
          <a:xfrm>
            <a:off x="1345185" y="1829436"/>
            <a:ext cx="245745" cy="369332"/>
          </a:xfrm>
          <a:prstGeom prst="rect">
            <a:avLst/>
          </a:prstGeom>
        </p:spPr>
        <p:txBody>
          <a:bodyPr vert="horz" wrap="square" lIns="0" tIns="0" rIns="0" bIns="0" rtlCol="0">
            <a:spAutoFit/>
          </a:bodyPr>
          <a:lstStyle/>
          <a:p>
            <a:pPr marL="12700">
              <a:lnSpc>
                <a:spcPct val="100000"/>
              </a:lnSpc>
            </a:pPr>
            <a:r>
              <a:rPr sz="2400" b="1">
                <a:solidFill>
                  <a:srgbClr val="FFFFFF"/>
                </a:solidFill>
                <a:latin typeface="Arial"/>
                <a:cs typeface="Arial"/>
              </a:rPr>
              <a:t>A</a:t>
            </a:r>
            <a:endParaRPr sz="2400">
              <a:latin typeface="Arial"/>
              <a:cs typeface="Arial"/>
            </a:endParaRPr>
          </a:p>
        </p:txBody>
      </p:sp>
      <p:sp>
        <p:nvSpPr>
          <p:cNvPr id="9" name="object 9"/>
          <p:cNvSpPr txBox="1"/>
          <p:nvPr/>
        </p:nvSpPr>
        <p:spPr>
          <a:xfrm>
            <a:off x="1225296" y="2493667"/>
            <a:ext cx="433070" cy="389209"/>
          </a:xfrm>
          <a:prstGeom prst="rect">
            <a:avLst/>
          </a:prstGeom>
          <a:solidFill>
            <a:srgbClr val="C00000"/>
          </a:solidFill>
        </p:spPr>
        <p:txBody>
          <a:bodyPr vert="horz" wrap="square" lIns="0" tIns="19685" rIns="0" bIns="0" rtlCol="0">
            <a:spAutoFit/>
          </a:bodyPr>
          <a:lstStyle/>
          <a:p>
            <a:pPr marL="102235">
              <a:lnSpc>
                <a:spcPct val="100000"/>
              </a:lnSpc>
              <a:spcBef>
                <a:spcPts val="155"/>
              </a:spcBef>
            </a:pPr>
            <a:r>
              <a:rPr sz="2400" b="1">
                <a:solidFill>
                  <a:srgbClr val="FFFFFF"/>
                </a:solidFill>
                <a:latin typeface="Arial"/>
                <a:cs typeface="Arial"/>
              </a:rPr>
              <a:t>B</a:t>
            </a:r>
            <a:endParaRPr sz="2400">
              <a:latin typeface="Arial"/>
              <a:cs typeface="Arial"/>
            </a:endParaRPr>
          </a:p>
        </p:txBody>
      </p:sp>
      <p:sp>
        <p:nvSpPr>
          <p:cNvPr id="10" name="object 10"/>
          <p:cNvSpPr txBox="1"/>
          <p:nvPr/>
        </p:nvSpPr>
        <p:spPr>
          <a:xfrm>
            <a:off x="1285494" y="3183622"/>
            <a:ext cx="281305" cy="423193"/>
          </a:xfrm>
          <a:prstGeom prst="rect">
            <a:avLst/>
          </a:prstGeom>
        </p:spPr>
        <p:txBody>
          <a:bodyPr vert="horz" wrap="square" lIns="0" tIns="0" rIns="0" bIns="0" rtlCol="0">
            <a:spAutoFit/>
          </a:bodyPr>
          <a:lstStyle/>
          <a:p>
            <a:pPr marL="12700">
              <a:lnSpc>
                <a:spcPct val="100000"/>
              </a:lnSpc>
            </a:pPr>
            <a:r>
              <a:rPr sz="2750" b="1" spc="25">
                <a:solidFill>
                  <a:srgbClr val="FFFFFF"/>
                </a:solidFill>
                <a:latin typeface="Arial"/>
                <a:cs typeface="Arial"/>
              </a:rPr>
              <a:t>C</a:t>
            </a:r>
            <a:endParaRPr sz="2750">
              <a:latin typeface="Arial"/>
              <a:cs typeface="Arial"/>
            </a:endParaRPr>
          </a:p>
        </p:txBody>
      </p:sp>
      <p:sp>
        <p:nvSpPr>
          <p:cNvPr id="11" name="object 11"/>
          <p:cNvSpPr txBox="1"/>
          <p:nvPr/>
        </p:nvSpPr>
        <p:spPr>
          <a:xfrm>
            <a:off x="1334263" y="3968483"/>
            <a:ext cx="281305" cy="423193"/>
          </a:xfrm>
          <a:prstGeom prst="rect">
            <a:avLst/>
          </a:prstGeom>
        </p:spPr>
        <p:txBody>
          <a:bodyPr vert="horz" wrap="square" lIns="0" tIns="0" rIns="0" bIns="0" rtlCol="0">
            <a:spAutoFit/>
          </a:bodyPr>
          <a:lstStyle/>
          <a:p>
            <a:pPr marL="12700">
              <a:lnSpc>
                <a:spcPct val="100000"/>
              </a:lnSpc>
            </a:pPr>
            <a:r>
              <a:rPr sz="2750" b="1" spc="25">
                <a:latin typeface="Arial"/>
                <a:cs typeface="Arial"/>
              </a:rPr>
              <a:t>D</a:t>
            </a:r>
            <a:endParaRPr sz="2750">
              <a:latin typeface="Arial"/>
              <a:cs typeface="Arial"/>
            </a:endParaRPr>
          </a:p>
        </p:txBody>
      </p:sp>
      <p:sp>
        <p:nvSpPr>
          <p:cNvPr id="12" name="object 12"/>
          <p:cNvSpPr txBox="1"/>
          <p:nvPr/>
        </p:nvSpPr>
        <p:spPr>
          <a:xfrm>
            <a:off x="1314706" y="5436094"/>
            <a:ext cx="281305" cy="423193"/>
          </a:xfrm>
          <a:prstGeom prst="rect">
            <a:avLst/>
          </a:prstGeom>
        </p:spPr>
        <p:txBody>
          <a:bodyPr vert="horz" wrap="square" lIns="0" tIns="0" rIns="0" bIns="0" rtlCol="0">
            <a:spAutoFit/>
          </a:bodyPr>
          <a:lstStyle/>
          <a:p>
            <a:pPr marL="12700">
              <a:lnSpc>
                <a:spcPct val="100000"/>
              </a:lnSpc>
            </a:pPr>
            <a:r>
              <a:rPr sz="2750" b="1" spc="25">
                <a:latin typeface="Arial"/>
                <a:cs typeface="Arial"/>
              </a:rPr>
              <a:t>K</a:t>
            </a:r>
            <a:endParaRPr sz="2750">
              <a:latin typeface="Arial"/>
              <a:cs typeface="Arial"/>
            </a:endParaRPr>
          </a:p>
        </p:txBody>
      </p:sp>
      <p:sp>
        <p:nvSpPr>
          <p:cNvPr id="13" name="object 13"/>
          <p:cNvSpPr txBox="1"/>
          <p:nvPr/>
        </p:nvSpPr>
        <p:spPr>
          <a:xfrm>
            <a:off x="1947418" y="1837131"/>
            <a:ext cx="2719071" cy="353943"/>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Padat Non Logam</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14" name="object 14"/>
          <p:cNvSpPr/>
          <p:nvPr/>
        </p:nvSpPr>
        <p:spPr>
          <a:xfrm>
            <a:off x="5593079" y="1709651"/>
            <a:ext cx="749807" cy="1341119"/>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5593078" y="3075154"/>
            <a:ext cx="755903" cy="67056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1127762" y="4568699"/>
            <a:ext cx="628015" cy="634365"/>
          </a:xfrm>
          <a:custGeom>
            <a:avLst/>
            <a:gdLst/>
            <a:ahLst/>
            <a:cxnLst/>
            <a:rect l="l" t="t" r="r" b="b"/>
            <a:pathLst>
              <a:path w="628014" h="634364">
                <a:moveTo>
                  <a:pt x="313944" y="0"/>
                </a:moveTo>
                <a:lnTo>
                  <a:pt x="0" y="316992"/>
                </a:lnTo>
                <a:lnTo>
                  <a:pt x="313944" y="633984"/>
                </a:lnTo>
                <a:lnTo>
                  <a:pt x="627888" y="316992"/>
                </a:lnTo>
                <a:lnTo>
                  <a:pt x="313944" y="0"/>
                </a:lnTo>
                <a:close/>
              </a:path>
            </a:pathLst>
          </a:custGeom>
          <a:solidFill>
            <a:srgbClr val="000000"/>
          </a:solidFill>
        </p:spPr>
        <p:txBody>
          <a:bodyPr wrap="square" lIns="0" tIns="0" rIns="0" bIns="0" rtlCol="0"/>
          <a:lstStyle/>
          <a:p>
            <a:endParaRPr/>
          </a:p>
        </p:txBody>
      </p:sp>
      <p:sp>
        <p:nvSpPr>
          <p:cNvPr id="20" name="object 20"/>
          <p:cNvSpPr/>
          <p:nvPr/>
        </p:nvSpPr>
        <p:spPr>
          <a:xfrm>
            <a:off x="1127762" y="4568699"/>
            <a:ext cx="628015" cy="634365"/>
          </a:xfrm>
          <a:custGeom>
            <a:avLst/>
            <a:gdLst/>
            <a:ahLst/>
            <a:cxnLst/>
            <a:rect l="l" t="t" r="r" b="b"/>
            <a:pathLst>
              <a:path w="628014" h="634364">
                <a:moveTo>
                  <a:pt x="0" y="316992"/>
                </a:moveTo>
                <a:lnTo>
                  <a:pt x="313944" y="0"/>
                </a:lnTo>
                <a:lnTo>
                  <a:pt x="627888" y="316992"/>
                </a:lnTo>
                <a:lnTo>
                  <a:pt x="313944" y="633984"/>
                </a:lnTo>
                <a:lnTo>
                  <a:pt x="0" y="316992"/>
                </a:lnTo>
                <a:close/>
              </a:path>
            </a:pathLst>
          </a:custGeom>
          <a:ln w="12192">
            <a:solidFill>
              <a:srgbClr val="000000"/>
            </a:solidFill>
          </a:ln>
        </p:spPr>
        <p:txBody>
          <a:bodyPr wrap="square" lIns="0" tIns="0" rIns="0" bIns="0" rtlCol="0"/>
          <a:lstStyle/>
          <a:p>
            <a:endParaRPr/>
          </a:p>
        </p:txBody>
      </p:sp>
      <p:sp>
        <p:nvSpPr>
          <p:cNvPr id="21" name="object 21"/>
          <p:cNvSpPr txBox="1"/>
          <p:nvPr/>
        </p:nvSpPr>
        <p:spPr>
          <a:xfrm>
            <a:off x="1307340" y="4674285"/>
            <a:ext cx="261620" cy="423193"/>
          </a:xfrm>
          <a:prstGeom prst="rect">
            <a:avLst/>
          </a:prstGeom>
        </p:spPr>
        <p:txBody>
          <a:bodyPr vert="horz" wrap="square" lIns="0" tIns="0" rIns="0" bIns="0" rtlCol="0">
            <a:spAutoFit/>
          </a:bodyPr>
          <a:lstStyle/>
          <a:p>
            <a:pPr marL="12700">
              <a:lnSpc>
                <a:spcPct val="100000"/>
              </a:lnSpc>
            </a:pPr>
            <a:r>
              <a:rPr sz="2750" b="1" spc="20">
                <a:solidFill>
                  <a:srgbClr val="FFFFFF"/>
                </a:solidFill>
                <a:latin typeface="Arial"/>
                <a:cs typeface="Arial"/>
              </a:rPr>
              <a:t>E</a:t>
            </a:r>
            <a:endParaRPr sz="2750">
              <a:latin typeface="Arial"/>
              <a:cs typeface="Arial"/>
            </a:endParaRPr>
          </a:p>
        </p:txBody>
      </p:sp>
      <p:sp>
        <p:nvSpPr>
          <p:cNvPr id="23" name="object 23"/>
          <p:cNvSpPr/>
          <p:nvPr/>
        </p:nvSpPr>
        <p:spPr>
          <a:xfrm>
            <a:off x="1121666" y="5351780"/>
            <a:ext cx="683260" cy="591820"/>
          </a:xfrm>
          <a:custGeom>
            <a:avLst/>
            <a:gdLst/>
            <a:ahLst/>
            <a:cxnLst/>
            <a:rect l="l" t="t" r="r" b="b"/>
            <a:pathLst>
              <a:path w="683260" h="591820">
                <a:moveTo>
                  <a:pt x="0" y="295656"/>
                </a:moveTo>
                <a:lnTo>
                  <a:pt x="147828" y="0"/>
                </a:lnTo>
                <a:lnTo>
                  <a:pt x="534924" y="0"/>
                </a:lnTo>
                <a:lnTo>
                  <a:pt x="682751" y="295656"/>
                </a:lnTo>
                <a:lnTo>
                  <a:pt x="534924" y="591312"/>
                </a:lnTo>
                <a:lnTo>
                  <a:pt x="147828" y="591312"/>
                </a:lnTo>
                <a:lnTo>
                  <a:pt x="0" y="295656"/>
                </a:lnTo>
                <a:close/>
              </a:path>
            </a:pathLst>
          </a:custGeom>
          <a:ln w="12192">
            <a:solidFill>
              <a:srgbClr val="000000"/>
            </a:solidFill>
          </a:ln>
        </p:spPr>
        <p:txBody>
          <a:bodyPr wrap="square" lIns="0" tIns="0" rIns="0" bIns="0" rtlCol="0"/>
          <a:lstStyle/>
          <a:p>
            <a:endParaRPr/>
          </a:p>
        </p:txBody>
      </p:sp>
      <p:sp>
        <p:nvSpPr>
          <p:cNvPr id="25" name="object 25"/>
          <p:cNvSpPr/>
          <p:nvPr/>
        </p:nvSpPr>
        <p:spPr>
          <a:xfrm>
            <a:off x="5562600" y="5257522"/>
            <a:ext cx="816864" cy="810768"/>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5562600" y="3786864"/>
            <a:ext cx="816864" cy="816863"/>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28" name="object 28"/>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Klasifikasi Kebakaran</a:t>
            </a:r>
            <a:endParaRPr lang="id-ID" sz="3400">
              <a:solidFill>
                <a:schemeClr val="bg1"/>
              </a:solidFill>
              <a:latin typeface="Roboto" pitchFamily="2" charset="0"/>
              <a:ea typeface="Roboto" pitchFamily="2" charset="0"/>
              <a:cs typeface="Roboto" pitchFamily="2" charset="0"/>
            </a:endParaRPr>
          </a:p>
        </p:txBody>
      </p:sp>
      <p:sp>
        <p:nvSpPr>
          <p:cNvPr id="39" name="object 39"/>
          <p:cNvSpPr/>
          <p:nvPr/>
        </p:nvSpPr>
        <p:spPr>
          <a:xfrm>
            <a:off x="655319" y="6269735"/>
            <a:ext cx="10888980" cy="0"/>
          </a:xfrm>
          <a:custGeom>
            <a:avLst/>
            <a:gdLst/>
            <a:ahLst/>
            <a:cxnLst/>
            <a:rect l="l" t="t" r="r" b="b"/>
            <a:pathLst>
              <a:path w="10888980">
                <a:moveTo>
                  <a:pt x="0" y="0"/>
                </a:moveTo>
                <a:lnTo>
                  <a:pt x="10888980" y="0"/>
                </a:lnTo>
              </a:path>
            </a:pathLst>
          </a:custGeom>
          <a:ln w="6102">
            <a:solidFill>
              <a:srgbClr val="000000">
                <a:alpha val="12157"/>
              </a:srgbClr>
            </a:solidFill>
          </a:ln>
        </p:spPr>
        <p:txBody>
          <a:bodyPr wrap="square" lIns="0" tIns="0" rIns="0" bIns="0" rtlCol="0"/>
          <a:lstStyle/>
          <a:p>
            <a:endParaRPr/>
          </a:p>
        </p:txBody>
      </p:sp>
      <p:sp>
        <p:nvSpPr>
          <p:cNvPr id="40" name="object 10"/>
          <p:cNvSpPr txBox="1"/>
          <p:nvPr/>
        </p:nvSpPr>
        <p:spPr>
          <a:xfrm>
            <a:off x="990600" y="1233171"/>
            <a:ext cx="2667000" cy="346249"/>
          </a:xfrm>
          <a:prstGeom prst="rect">
            <a:avLst/>
          </a:prstGeom>
        </p:spPr>
        <p:txBody>
          <a:bodyPr vert="horz" wrap="square" lIns="0" tIns="0" rIns="0" bIns="0" rtlCol="0">
            <a:spAutoFit/>
          </a:bodyPr>
          <a:lstStyle/>
          <a:p>
            <a:pPr algn="ctr">
              <a:lnSpc>
                <a:spcPts val="2715"/>
              </a:lnSpc>
            </a:pPr>
            <a:r>
              <a:rPr sz="2400" b="1" kern="0" spc="20" smtClean="0">
                <a:solidFill>
                  <a:srgbClr val="2962FF"/>
                </a:solidFill>
                <a:latin typeface="Roboto" pitchFamily="2" charset="0"/>
                <a:ea typeface="Roboto" pitchFamily="2" charset="0"/>
                <a:cs typeface="Roboto" pitchFamily="2" charset="0"/>
              </a:rPr>
              <a:t>Kelas Kebakaran</a:t>
            </a:r>
            <a:endParaRPr sz="2400" b="1" kern="0" spc="20">
              <a:solidFill>
                <a:srgbClr val="2962FF"/>
              </a:solidFill>
              <a:latin typeface="Roboto" pitchFamily="2" charset="0"/>
              <a:ea typeface="Roboto" pitchFamily="2" charset="0"/>
              <a:cs typeface="Roboto" pitchFamily="2" charset="0"/>
            </a:endParaRPr>
          </a:p>
        </p:txBody>
      </p:sp>
      <p:sp>
        <p:nvSpPr>
          <p:cNvPr id="41" name="object 10"/>
          <p:cNvSpPr txBox="1"/>
          <p:nvPr/>
        </p:nvSpPr>
        <p:spPr>
          <a:xfrm>
            <a:off x="5444835" y="1233171"/>
            <a:ext cx="2667000" cy="346249"/>
          </a:xfrm>
          <a:prstGeom prst="rect">
            <a:avLst/>
          </a:prstGeom>
        </p:spPr>
        <p:txBody>
          <a:bodyPr vert="horz" wrap="square" lIns="0" tIns="0" rIns="0" bIns="0" rtlCol="0">
            <a:spAutoFit/>
          </a:bodyPr>
          <a:lstStyle/>
          <a:p>
            <a:pPr algn="ctr">
              <a:lnSpc>
                <a:spcPts val="2715"/>
              </a:lnSpc>
            </a:pPr>
            <a:r>
              <a:rPr sz="2400" b="1" kern="0" spc="20" smtClean="0">
                <a:solidFill>
                  <a:srgbClr val="2962FF"/>
                </a:solidFill>
                <a:latin typeface="Roboto" pitchFamily="2" charset="0"/>
                <a:ea typeface="Roboto" pitchFamily="2" charset="0"/>
                <a:cs typeface="Roboto" pitchFamily="2" charset="0"/>
              </a:rPr>
              <a:t>M</a:t>
            </a:r>
            <a:r>
              <a:rPr lang="id-ID" sz="2400" b="1" kern="0" spc="20" smtClean="0">
                <a:solidFill>
                  <a:srgbClr val="2962FF"/>
                </a:solidFill>
                <a:latin typeface="Roboto" pitchFamily="2" charset="0"/>
                <a:ea typeface="Roboto" pitchFamily="2" charset="0"/>
                <a:cs typeface="Roboto" pitchFamily="2" charset="0"/>
              </a:rPr>
              <a:t>e</a:t>
            </a:r>
            <a:r>
              <a:rPr sz="2400" b="1" kern="0" spc="20" smtClean="0">
                <a:solidFill>
                  <a:srgbClr val="2962FF"/>
                </a:solidFill>
                <a:latin typeface="Roboto" pitchFamily="2" charset="0"/>
                <a:ea typeface="Roboto" pitchFamily="2" charset="0"/>
                <a:cs typeface="Roboto" pitchFamily="2" charset="0"/>
              </a:rPr>
              <a:t>dia Pemadam</a:t>
            </a:r>
            <a:endParaRPr sz="2400" b="1" kern="0" spc="20">
              <a:solidFill>
                <a:srgbClr val="2962FF"/>
              </a:solidFill>
              <a:latin typeface="Roboto" pitchFamily="2" charset="0"/>
              <a:ea typeface="Roboto" pitchFamily="2" charset="0"/>
              <a:cs typeface="Roboto" pitchFamily="2" charset="0"/>
            </a:endParaRPr>
          </a:p>
        </p:txBody>
      </p:sp>
      <p:sp>
        <p:nvSpPr>
          <p:cNvPr id="42" name="object 13"/>
          <p:cNvSpPr txBox="1"/>
          <p:nvPr/>
        </p:nvSpPr>
        <p:spPr>
          <a:xfrm>
            <a:off x="1981200" y="2514600"/>
            <a:ext cx="2719071"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Gas/Uap/Cairan</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3" name="object 13"/>
          <p:cNvSpPr txBox="1"/>
          <p:nvPr/>
        </p:nvSpPr>
        <p:spPr>
          <a:xfrm>
            <a:off x="1947418" y="3230430"/>
            <a:ext cx="2719071"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Aliran Listrik</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4" name="object 13"/>
          <p:cNvSpPr txBox="1"/>
          <p:nvPr/>
        </p:nvSpPr>
        <p:spPr>
          <a:xfrm>
            <a:off x="1947418" y="4015291"/>
            <a:ext cx="2719071"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Logam</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5" name="object 13"/>
          <p:cNvSpPr txBox="1"/>
          <p:nvPr/>
        </p:nvSpPr>
        <p:spPr>
          <a:xfrm>
            <a:off x="1947418" y="4721093"/>
            <a:ext cx="2719071"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Bahan Radioaktif</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6" name="object 13"/>
          <p:cNvSpPr txBox="1"/>
          <p:nvPr/>
        </p:nvSpPr>
        <p:spPr>
          <a:xfrm>
            <a:off x="1947418" y="5482902"/>
            <a:ext cx="2719071"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Bahan Masakan</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7" name="object 13"/>
          <p:cNvSpPr txBox="1"/>
          <p:nvPr/>
        </p:nvSpPr>
        <p:spPr>
          <a:xfrm>
            <a:off x="6536752" y="1852347"/>
            <a:ext cx="3771583" cy="353943"/>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Air, Uap Air, Serbuk Kimia, Busa</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8" name="object 13"/>
          <p:cNvSpPr txBox="1"/>
          <p:nvPr/>
        </p:nvSpPr>
        <p:spPr>
          <a:xfrm>
            <a:off x="6536752" y="2526516"/>
            <a:ext cx="3695383" cy="353943"/>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Serbuk Kimia, CO2, Busa</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9" name="object 13"/>
          <p:cNvSpPr txBox="1"/>
          <p:nvPr/>
        </p:nvSpPr>
        <p:spPr>
          <a:xfrm>
            <a:off x="6536752" y="3233463"/>
            <a:ext cx="3390583" cy="353943"/>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Serbuk Kimia, CO2, Uap Air</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50" name="object 13"/>
          <p:cNvSpPr txBox="1"/>
          <p:nvPr/>
        </p:nvSpPr>
        <p:spPr>
          <a:xfrm>
            <a:off x="6536752" y="4018324"/>
            <a:ext cx="4609783" cy="353943"/>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Serbuk Kimia Sorium Klorida, Grafit, dsj</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51" name="object 13"/>
          <p:cNvSpPr txBox="1"/>
          <p:nvPr/>
        </p:nvSpPr>
        <p:spPr>
          <a:xfrm>
            <a:off x="5631875" y="4724126"/>
            <a:ext cx="3923983"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bg1">
                    <a:lumMod val="75000"/>
                  </a:schemeClr>
                </a:solidFill>
                <a:latin typeface="Roboto Medium" pitchFamily="2" charset="0"/>
                <a:ea typeface="Roboto Medium" pitchFamily="2" charset="0"/>
                <a:cs typeface="Roboto Medium" pitchFamily="2" charset="0"/>
              </a:rPr>
              <a:t>&lt;</a:t>
            </a:r>
            <a:r>
              <a:rPr lang="id-ID" sz="2000" i="1" kern="500" spc="-15" smtClean="0">
                <a:solidFill>
                  <a:schemeClr val="bg1">
                    <a:lumMod val="75000"/>
                  </a:schemeClr>
                </a:solidFill>
                <a:latin typeface="Roboto Medium" pitchFamily="2" charset="0"/>
                <a:ea typeface="Roboto Medium" pitchFamily="2" charset="0"/>
                <a:cs typeface="Roboto Medium" pitchFamily="2" charset="0"/>
              </a:rPr>
              <a:t>Belum Diketahui Secara Spesifik</a:t>
            </a:r>
            <a:r>
              <a:rPr lang="id-ID" sz="2000" kern="500" spc="-15" smtClean="0">
                <a:solidFill>
                  <a:schemeClr val="bg1">
                    <a:lumMod val="75000"/>
                  </a:schemeClr>
                </a:solidFill>
                <a:latin typeface="Roboto Medium" pitchFamily="2" charset="0"/>
                <a:ea typeface="Roboto Medium" pitchFamily="2" charset="0"/>
                <a:cs typeface="Roboto Medium" pitchFamily="2" charset="0"/>
              </a:rPr>
              <a:t>&gt;</a:t>
            </a:r>
            <a:endParaRPr lang="id-ID" sz="2000" kern="500" spc="-15" err="1" smtClean="0">
              <a:solidFill>
                <a:schemeClr val="bg1">
                  <a:lumMod val="75000"/>
                </a:schemeClr>
              </a:solidFill>
              <a:latin typeface="Roboto Medium" pitchFamily="2" charset="0"/>
              <a:ea typeface="Roboto Medium" pitchFamily="2" charset="0"/>
              <a:cs typeface="Roboto Medium" pitchFamily="2" charset="0"/>
            </a:endParaRPr>
          </a:p>
        </p:txBody>
      </p:sp>
      <p:sp>
        <p:nvSpPr>
          <p:cNvPr id="52" name="object 13"/>
          <p:cNvSpPr txBox="1"/>
          <p:nvPr/>
        </p:nvSpPr>
        <p:spPr>
          <a:xfrm>
            <a:off x="6536752" y="5485935"/>
            <a:ext cx="4076383" cy="353943"/>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Cairan Kimia, Serbuk Kimia, CO2</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53" name="object 9"/>
          <p:cNvSpPr txBox="1"/>
          <p:nvPr/>
        </p:nvSpPr>
        <p:spPr>
          <a:xfrm>
            <a:off x="990600" y="6286067"/>
            <a:ext cx="541020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Sumber : </a:t>
            </a:r>
            <a:r>
              <a:rPr sz="1400" i="1" kern="1000" smtClean="0">
                <a:solidFill>
                  <a:schemeClr val="tx1">
                    <a:lumMod val="85000"/>
                    <a:lumOff val="15000"/>
                  </a:schemeClr>
                </a:solidFill>
                <a:latin typeface="Roboto" pitchFamily="2" charset="0"/>
                <a:ea typeface="Roboto" pitchFamily="2" charset="0"/>
                <a:cs typeface="Roboto" pitchFamily="2" charset="0"/>
              </a:rPr>
              <a:t>National Fire Protection Association</a:t>
            </a:r>
            <a:r>
              <a:rPr sz="1400" kern="1000" smtClean="0">
                <a:solidFill>
                  <a:schemeClr val="tx1">
                    <a:lumMod val="85000"/>
                    <a:lumOff val="15000"/>
                  </a:schemeClr>
                </a:solidFill>
                <a:latin typeface="Roboto" pitchFamily="2" charset="0"/>
                <a:ea typeface="Roboto" pitchFamily="2" charset="0"/>
                <a:cs typeface="Roboto" pitchFamily="2" charset="0"/>
              </a:rPr>
              <a:t> (NFPA) Amerika</a:t>
            </a:r>
            <a:endParaRPr sz="1400" kern="100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328165" y="1203021"/>
            <a:ext cx="7254240" cy="979069"/>
          </a:xfrm>
          <a:prstGeom prst="rect">
            <a:avLst/>
          </a:prstGeom>
          <a:solidFill>
            <a:srgbClr val="2962FF"/>
          </a:solidFill>
        </p:spPr>
        <p:txBody>
          <a:bodyPr vert="horz" wrap="square" lIns="180000" tIns="180000" rIns="180000" bIns="180000" rtlCol="0">
            <a:spAutoFit/>
          </a:bodyPr>
          <a:lstStyle/>
          <a:p>
            <a:pPr>
              <a:spcBef>
                <a:spcPts val="405"/>
              </a:spcBef>
            </a:pPr>
            <a:r>
              <a:rPr lang="id-ID" sz="2000" kern="1000" dirty="0" smtClean="0">
                <a:solidFill>
                  <a:schemeClr val="bg1"/>
                </a:solidFill>
                <a:latin typeface="Roboto Medium" pitchFamily="2" charset="0"/>
                <a:ea typeface="Roboto Medium" pitchFamily="2" charset="0"/>
                <a:cs typeface="Roboto Medium" pitchFamily="2" charset="0"/>
              </a:rPr>
              <a:t>Alat yang ringan serta mudah dilayani untuk satu orang untuk memadamkan api pada mula terjadi kebakaran</a:t>
            </a:r>
            <a:endParaRPr lang="id-ID" sz="2000" kern="1000" dirty="0">
              <a:solidFill>
                <a:schemeClr val="bg1"/>
              </a:solidFill>
              <a:latin typeface="Roboto Medium" pitchFamily="2" charset="0"/>
              <a:ea typeface="Roboto Medium" pitchFamily="2" charset="0"/>
              <a:cs typeface="Roboto Medium" pitchFamily="2" charset="0"/>
            </a:endParaRPr>
          </a:p>
        </p:txBody>
      </p:sp>
      <p:sp>
        <p:nvSpPr>
          <p:cNvPr id="5" name="object 5"/>
          <p:cNvSpPr/>
          <p:nvPr/>
        </p:nvSpPr>
        <p:spPr>
          <a:xfrm>
            <a:off x="1194816" y="1359408"/>
            <a:ext cx="1895856" cy="164592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8848" y="3883153"/>
            <a:ext cx="2907791" cy="19385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8" name="object 8"/>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Tabung Pemadam / APAR (Alat Pemadam Api Ringan)</a:t>
            </a:r>
            <a:endParaRPr lang="id-ID" sz="3400">
              <a:solidFill>
                <a:schemeClr val="bg1"/>
              </a:solidFill>
              <a:latin typeface="Roboto" pitchFamily="2" charset="0"/>
              <a:ea typeface="Roboto" pitchFamily="2" charset="0"/>
              <a:cs typeface="Roboto" pitchFamily="2" charset="0"/>
            </a:endParaRPr>
          </a:p>
        </p:txBody>
      </p:sp>
      <p:sp>
        <p:nvSpPr>
          <p:cNvPr id="10" name="object 10"/>
          <p:cNvSpPr/>
          <p:nvPr/>
        </p:nvSpPr>
        <p:spPr>
          <a:xfrm>
            <a:off x="4511040" y="2499360"/>
            <a:ext cx="1743456" cy="3395472"/>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346191" y="2706623"/>
            <a:ext cx="1207008" cy="347472"/>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492497" y="2798065"/>
            <a:ext cx="970915" cy="109855"/>
          </a:xfrm>
          <a:custGeom>
            <a:avLst/>
            <a:gdLst/>
            <a:ahLst/>
            <a:cxnLst/>
            <a:rect l="l" t="t" r="r" b="b"/>
            <a:pathLst>
              <a:path w="970914" h="109855">
                <a:moveTo>
                  <a:pt x="109727" y="0"/>
                </a:moveTo>
                <a:lnTo>
                  <a:pt x="0" y="54863"/>
                </a:lnTo>
                <a:lnTo>
                  <a:pt x="109727" y="109727"/>
                </a:lnTo>
                <a:lnTo>
                  <a:pt x="109727" y="73151"/>
                </a:lnTo>
                <a:lnTo>
                  <a:pt x="91439" y="73151"/>
                </a:lnTo>
                <a:lnTo>
                  <a:pt x="91439" y="36575"/>
                </a:lnTo>
                <a:lnTo>
                  <a:pt x="109727" y="36575"/>
                </a:lnTo>
                <a:lnTo>
                  <a:pt x="109727" y="0"/>
                </a:lnTo>
                <a:close/>
              </a:path>
              <a:path w="970914" h="109855">
                <a:moveTo>
                  <a:pt x="109727" y="36575"/>
                </a:moveTo>
                <a:lnTo>
                  <a:pt x="91439" y="36575"/>
                </a:lnTo>
                <a:lnTo>
                  <a:pt x="91439" y="73151"/>
                </a:lnTo>
                <a:lnTo>
                  <a:pt x="109727" y="73151"/>
                </a:lnTo>
                <a:lnTo>
                  <a:pt x="109727" y="36575"/>
                </a:lnTo>
                <a:close/>
              </a:path>
              <a:path w="970914" h="109855">
                <a:moveTo>
                  <a:pt x="970788" y="36575"/>
                </a:moveTo>
                <a:lnTo>
                  <a:pt x="109727" y="36575"/>
                </a:lnTo>
                <a:lnTo>
                  <a:pt x="109727" y="73151"/>
                </a:lnTo>
                <a:lnTo>
                  <a:pt x="970788" y="73151"/>
                </a:lnTo>
                <a:lnTo>
                  <a:pt x="970788" y="36575"/>
                </a:lnTo>
                <a:close/>
              </a:path>
            </a:pathLst>
          </a:custGeom>
          <a:solidFill>
            <a:srgbClr val="FF0000"/>
          </a:solidFill>
        </p:spPr>
        <p:txBody>
          <a:bodyPr wrap="square" lIns="0" tIns="0" rIns="0" bIns="0" rtlCol="0"/>
          <a:lstStyle/>
          <a:p>
            <a:endParaRPr/>
          </a:p>
        </p:txBody>
      </p:sp>
      <p:sp>
        <p:nvSpPr>
          <p:cNvPr id="15" name="object 15"/>
          <p:cNvSpPr/>
          <p:nvPr/>
        </p:nvSpPr>
        <p:spPr>
          <a:xfrm>
            <a:off x="5224272" y="2932176"/>
            <a:ext cx="1328927" cy="505968"/>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5370577" y="3050159"/>
            <a:ext cx="1094740" cy="302895"/>
          </a:xfrm>
          <a:custGeom>
            <a:avLst/>
            <a:gdLst/>
            <a:ahLst/>
            <a:cxnLst/>
            <a:rect l="l" t="t" r="r" b="b"/>
            <a:pathLst>
              <a:path w="1094739" h="302895">
                <a:moveTo>
                  <a:pt x="110980" y="35675"/>
                </a:moveTo>
                <a:lnTo>
                  <a:pt x="102608" y="71238"/>
                </a:lnTo>
                <a:lnTo>
                  <a:pt x="1085977" y="302640"/>
                </a:lnTo>
                <a:lnTo>
                  <a:pt x="1094359" y="267080"/>
                </a:lnTo>
                <a:lnTo>
                  <a:pt x="110980" y="35675"/>
                </a:lnTo>
                <a:close/>
              </a:path>
              <a:path w="1094739" h="302895">
                <a:moveTo>
                  <a:pt x="119379" y="0"/>
                </a:moveTo>
                <a:lnTo>
                  <a:pt x="0" y="28320"/>
                </a:lnTo>
                <a:lnTo>
                  <a:pt x="94234" y="106806"/>
                </a:lnTo>
                <a:lnTo>
                  <a:pt x="102608" y="71238"/>
                </a:lnTo>
                <a:lnTo>
                  <a:pt x="84836" y="67055"/>
                </a:lnTo>
                <a:lnTo>
                  <a:pt x="93218" y="31495"/>
                </a:lnTo>
                <a:lnTo>
                  <a:pt x="111964" y="31495"/>
                </a:lnTo>
                <a:lnTo>
                  <a:pt x="119379" y="0"/>
                </a:lnTo>
                <a:close/>
              </a:path>
              <a:path w="1094739" h="302895">
                <a:moveTo>
                  <a:pt x="93218" y="31495"/>
                </a:moveTo>
                <a:lnTo>
                  <a:pt x="84836" y="67055"/>
                </a:lnTo>
                <a:lnTo>
                  <a:pt x="102608" y="71238"/>
                </a:lnTo>
                <a:lnTo>
                  <a:pt x="110980" y="35675"/>
                </a:lnTo>
                <a:lnTo>
                  <a:pt x="93218" y="31495"/>
                </a:lnTo>
                <a:close/>
              </a:path>
              <a:path w="1094739" h="302895">
                <a:moveTo>
                  <a:pt x="111964" y="31495"/>
                </a:moveTo>
                <a:lnTo>
                  <a:pt x="93218" y="31495"/>
                </a:lnTo>
                <a:lnTo>
                  <a:pt x="110980" y="35675"/>
                </a:lnTo>
                <a:lnTo>
                  <a:pt x="111964" y="31495"/>
                </a:lnTo>
                <a:close/>
              </a:path>
            </a:pathLst>
          </a:custGeom>
          <a:solidFill>
            <a:srgbClr val="FF0000"/>
          </a:solidFill>
        </p:spPr>
        <p:txBody>
          <a:bodyPr wrap="square" lIns="0" tIns="0" rIns="0" bIns="0" rtlCol="0"/>
          <a:lstStyle/>
          <a:p>
            <a:endParaRPr/>
          </a:p>
        </p:txBody>
      </p:sp>
      <p:sp>
        <p:nvSpPr>
          <p:cNvPr id="17" name="object 17"/>
          <p:cNvSpPr/>
          <p:nvPr/>
        </p:nvSpPr>
        <p:spPr>
          <a:xfrm>
            <a:off x="5730240" y="2401823"/>
            <a:ext cx="829056" cy="414527"/>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5876545" y="2433067"/>
            <a:ext cx="593725" cy="208279"/>
          </a:xfrm>
          <a:custGeom>
            <a:avLst/>
            <a:gdLst/>
            <a:ahLst/>
            <a:cxnLst/>
            <a:rect l="l" t="t" r="r" b="b"/>
            <a:pathLst>
              <a:path w="593725" h="208280">
                <a:moveTo>
                  <a:pt x="90423" y="102870"/>
                </a:moveTo>
                <a:lnTo>
                  <a:pt x="0" y="185674"/>
                </a:lnTo>
                <a:lnTo>
                  <a:pt x="120522" y="208280"/>
                </a:lnTo>
                <a:lnTo>
                  <a:pt x="111928" y="178181"/>
                </a:lnTo>
                <a:lnTo>
                  <a:pt x="92963" y="178181"/>
                </a:lnTo>
                <a:lnTo>
                  <a:pt x="82930" y="143001"/>
                </a:lnTo>
                <a:lnTo>
                  <a:pt x="100454" y="137997"/>
                </a:lnTo>
                <a:lnTo>
                  <a:pt x="90423" y="102870"/>
                </a:lnTo>
                <a:close/>
              </a:path>
              <a:path w="593725" h="208280">
                <a:moveTo>
                  <a:pt x="100454" y="137997"/>
                </a:moveTo>
                <a:lnTo>
                  <a:pt x="82930" y="143001"/>
                </a:lnTo>
                <a:lnTo>
                  <a:pt x="92963" y="178181"/>
                </a:lnTo>
                <a:lnTo>
                  <a:pt x="110497" y="173169"/>
                </a:lnTo>
                <a:lnTo>
                  <a:pt x="100454" y="137997"/>
                </a:lnTo>
                <a:close/>
              </a:path>
              <a:path w="593725" h="208280">
                <a:moveTo>
                  <a:pt x="110497" y="173169"/>
                </a:moveTo>
                <a:lnTo>
                  <a:pt x="92963" y="178181"/>
                </a:lnTo>
                <a:lnTo>
                  <a:pt x="111928" y="178181"/>
                </a:lnTo>
                <a:lnTo>
                  <a:pt x="110497" y="173169"/>
                </a:lnTo>
                <a:close/>
              </a:path>
              <a:path w="593725" h="208280">
                <a:moveTo>
                  <a:pt x="583691" y="0"/>
                </a:moveTo>
                <a:lnTo>
                  <a:pt x="100454" y="137997"/>
                </a:lnTo>
                <a:lnTo>
                  <a:pt x="110497" y="173169"/>
                </a:lnTo>
                <a:lnTo>
                  <a:pt x="593725" y="35051"/>
                </a:lnTo>
                <a:lnTo>
                  <a:pt x="583691" y="0"/>
                </a:lnTo>
                <a:close/>
              </a:path>
            </a:pathLst>
          </a:custGeom>
          <a:solidFill>
            <a:srgbClr val="FF0000"/>
          </a:solidFill>
        </p:spPr>
        <p:txBody>
          <a:bodyPr wrap="square" lIns="0" tIns="0" rIns="0" bIns="0" rtlCol="0"/>
          <a:lstStyle/>
          <a:p>
            <a:endParaRPr/>
          </a:p>
        </p:txBody>
      </p:sp>
      <p:sp>
        <p:nvSpPr>
          <p:cNvPr id="19" name="object 19"/>
          <p:cNvSpPr/>
          <p:nvPr/>
        </p:nvSpPr>
        <p:spPr>
          <a:xfrm>
            <a:off x="4504944" y="3523488"/>
            <a:ext cx="2054352" cy="542544"/>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4651247" y="3633089"/>
            <a:ext cx="1817370" cy="346710"/>
          </a:xfrm>
          <a:custGeom>
            <a:avLst/>
            <a:gdLst/>
            <a:ahLst/>
            <a:cxnLst/>
            <a:rect l="l" t="t" r="r" b="b"/>
            <a:pathLst>
              <a:path w="1817370" h="346710">
                <a:moveTo>
                  <a:pt x="111303" y="36052"/>
                </a:moveTo>
                <a:lnTo>
                  <a:pt x="105509" y="72129"/>
                </a:lnTo>
                <a:lnTo>
                  <a:pt x="1811654" y="346329"/>
                </a:lnTo>
                <a:lnTo>
                  <a:pt x="1817369" y="310134"/>
                </a:lnTo>
                <a:lnTo>
                  <a:pt x="111303" y="36052"/>
                </a:lnTo>
                <a:close/>
              </a:path>
              <a:path w="1817370" h="346710">
                <a:moveTo>
                  <a:pt x="117093" y="0"/>
                </a:moveTo>
                <a:lnTo>
                  <a:pt x="0" y="36703"/>
                </a:lnTo>
                <a:lnTo>
                  <a:pt x="99694" y="108331"/>
                </a:lnTo>
                <a:lnTo>
                  <a:pt x="105509" y="72129"/>
                </a:lnTo>
                <a:lnTo>
                  <a:pt x="87375" y="69215"/>
                </a:lnTo>
                <a:lnTo>
                  <a:pt x="93217" y="33147"/>
                </a:lnTo>
                <a:lnTo>
                  <a:pt x="111770" y="33147"/>
                </a:lnTo>
                <a:lnTo>
                  <a:pt x="117093" y="0"/>
                </a:lnTo>
                <a:close/>
              </a:path>
              <a:path w="1817370" h="346710">
                <a:moveTo>
                  <a:pt x="93217" y="33147"/>
                </a:moveTo>
                <a:lnTo>
                  <a:pt x="87375" y="69215"/>
                </a:lnTo>
                <a:lnTo>
                  <a:pt x="105509" y="72129"/>
                </a:lnTo>
                <a:lnTo>
                  <a:pt x="111303" y="36052"/>
                </a:lnTo>
                <a:lnTo>
                  <a:pt x="93217" y="33147"/>
                </a:lnTo>
                <a:close/>
              </a:path>
              <a:path w="1817370" h="346710">
                <a:moveTo>
                  <a:pt x="111770" y="33147"/>
                </a:moveTo>
                <a:lnTo>
                  <a:pt x="93217" y="33147"/>
                </a:lnTo>
                <a:lnTo>
                  <a:pt x="111303" y="36052"/>
                </a:lnTo>
                <a:lnTo>
                  <a:pt x="111770" y="33147"/>
                </a:lnTo>
                <a:close/>
              </a:path>
            </a:pathLst>
          </a:custGeom>
          <a:solidFill>
            <a:srgbClr val="FF0000"/>
          </a:solidFill>
        </p:spPr>
        <p:txBody>
          <a:bodyPr wrap="square" lIns="0" tIns="0" rIns="0" bIns="0" rtlCol="0"/>
          <a:lstStyle/>
          <a:p>
            <a:endParaRPr/>
          </a:p>
        </p:txBody>
      </p:sp>
      <p:sp>
        <p:nvSpPr>
          <p:cNvPr id="22" name="object 22"/>
          <p:cNvSpPr/>
          <p:nvPr/>
        </p:nvSpPr>
        <p:spPr>
          <a:xfrm>
            <a:off x="4730496" y="4529328"/>
            <a:ext cx="1773936" cy="524256"/>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4876801" y="4566159"/>
            <a:ext cx="1538605" cy="322580"/>
          </a:xfrm>
          <a:custGeom>
            <a:avLst/>
            <a:gdLst/>
            <a:ahLst/>
            <a:cxnLst/>
            <a:rect l="l" t="t" r="r" b="b"/>
            <a:pathLst>
              <a:path w="1538604" h="322579">
                <a:moveTo>
                  <a:pt x="98551" y="214376"/>
                </a:moveTo>
                <a:lnTo>
                  <a:pt x="0" y="287401"/>
                </a:lnTo>
                <a:lnTo>
                  <a:pt x="117601" y="322453"/>
                </a:lnTo>
                <a:lnTo>
                  <a:pt x="111804" y="289560"/>
                </a:lnTo>
                <a:lnTo>
                  <a:pt x="93217" y="289560"/>
                </a:lnTo>
                <a:lnTo>
                  <a:pt x="86867" y="253619"/>
                </a:lnTo>
                <a:lnTo>
                  <a:pt x="104911" y="250453"/>
                </a:lnTo>
                <a:lnTo>
                  <a:pt x="98551" y="214376"/>
                </a:lnTo>
                <a:close/>
              </a:path>
              <a:path w="1538604" h="322579">
                <a:moveTo>
                  <a:pt x="104911" y="250453"/>
                </a:moveTo>
                <a:lnTo>
                  <a:pt x="86867" y="253619"/>
                </a:lnTo>
                <a:lnTo>
                  <a:pt x="93217" y="289560"/>
                </a:lnTo>
                <a:lnTo>
                  <a:pt x="111246" y="286398"/>
                </a:lnTo>
                <a:lnTo>
                  <a:pt x="104911" y="250453"/>
                </a:lnTo>
                <a:close/>
              </a:path>
              <a:path w="1538604" h="322579">
                <a:moveTo>
                  <a:pt x="111246" y="286398"/>
                </a:moveTo>
                <a:lnTo>
                  <a:pt x="93217" y="289560"/>
                </a:lnTo>
                <a:lnTo>
                  <a:pt x="111804" y="289560"/>
                </a:lnTo>
                <a:lnTo>
                  <a:pt x="111246" y="286398"/>
                </a:lnTo>
                <a:close/>
              </a:path>
              <a:path w="1538604" h="322579">
                <a:moveTo>
                  <a:pt x="1532254" y="0"/>
                </a:moveTo>
                <a:lnTo>
                  <a:pt x="104911" y="250453"/>
                </a:lnTo>
                <a:lnTo>
                  <a:pt x="111246" y="286398"/>
                </a:lnTo>
                <a:lnTo>
                  <a:pt x="1538604" y="36068"/>
                </a:lnTo>
                <a:lnTo>
                  <a:pt x="1532254" y="0"/>
                </a:lnTo>
                <a:close/>
              </a:path>
            </a:pathLst>
          </a:custGeom>
          <a:solidFill>
            <a:srgbClr val="FF0000"/>
          </a:solidFill>
        </p:spPr>
        <p:txBody>
          <a:bodyPr wrap="square" lIns="0" tIns="0" rIns="0" bIns="0" rtlCol="0"/>
          <a:lstStyle/>
          <a:p>
            <a:endParaRPr/>
          </a:p>
        </p:txBody>
      </p:sp>
      <p:sp>
        <p:nvSpPr>
          <p:cNvPr id="24" name="object 24"/>
          <p:cNvSpPr/>
          <p:nvPr/>
        </p:nvSpPr>
        <p:spPr>
          <a:xfrm>
            <a:off x="4062984" y="1222248"/>
            <a:ext cx="0" cy="5455920"/>
          </a:xfrm>
          <a:custGeom>
            <a:avLst/>
            <a:gdLst/>
            <a:ahLst/>
            <a:cxnLst/>
            <a:rect l="l" t="t" r="r" b="b"/>
            <a:pathLst>
              <a:path h="5455920">
                <a:moveTo>
                  <a:pt x="0" y="0"/>
                </a:moveTo>
                <a:lnTo>
                  <a:pt x="0" y="5455920"/>
                </a:lnTo>
              </a:path>
            </a:pathLst>
          </a:custGeom>
          <a:ln w="6102">
            <a:solidFill>
              <a:srgbClr val="000000">
                <a:alpha val="12157"/>
              </a:srgbClr>
            </a:solidFill>
          </a:ln>
        </p:spPr>
        <p:txBody>
          <a:bodyPr wrap="square" lIns="0" tIns="0" rIns="0" bIns="0" rtlCol="0"/>
          <a:lstStyle/>
          <a:p>
            <a:endParaRPr/>
          </a:p>
        </p:txBody>
      </p:sp>
      <p:sp>
        <p:nvSpPr>
          <p:cNvPr id="33" name="object 33"/>
          <p:cNvSpPr txBox="1"/>
          <p:nvPr/>
        </p:nvSpPr>
        <p:spPr>
          <a:xfrm>
            <a:off x="8138159" y="2514600"/>
            <a:ext cx="3444245" cy="3203542"/>
          </a:xfrm>
          <a:prstGeom prst="rect">
            <a:avLst/>
          </a:prstGeom>
          <a:solidFill>
            <a:srgbClr val="00E676"/>
          </a:solidFill>
        </p:spPr>
        <p:txBody>
          <a:bodyPr vert="horz" wrap="square" lIns="108000" tIns="108000" rIns="108000" bIns="108000" rtlCol="0">
            <a:spAutoFit/>
          </a:bodyPr>
          <a:lstStyle/>
          <a:p>
            <a:r>
              <a:rPr lang="id-ID" sz="2400" b="1" u="sng" kern="1000" smtClean="0">
                <a:solidFill>
                  <a:schemeClr val="tx1">
                    <a:lumMod val="85000"/>
                    <a:lumOff val="15000"/>
                  </a:schemeClr>
                </a:solidFill>
                <a:latin typeface="Roboto" pitchFamily="2" charset="0"/>
                <a:ea typeface="Roboto" pitchFamily="2" charset="0"/>
                <a:cs typeface="Roboto" pitchFamily="2" charset="0"/>
              </a:rPr>
              <a:t>Petunjuk Penggunaan</a:t>
            </a:r>
          </a:p>
          <a:p>
            <a:pPr marL="365125" marR="441959" indent="-365125">
              <a:lnSpc>
                <a:spcPct val="100000"/>
              </a:lnSpc>
              <a:spcBef>
                <a:spcPts val="1200"/>
              </a:spcBef>
              <a:buAutoNum type="arabicPeriod"/>
              <a:tabLst>
                <a:tab pos="462915" algn="l"/>
              </a:tabLst>
            </a:pPr>
            <a:r>
              <a:rPr lang="id-ID" sz="2000" kern="1000" smtClean="0">
                <a:solidFill>
                  <a:schemeClr val="tx1">
                    <a:lumMod val="85000"/>
                    <a:lumOff val="15000"/>
                  </a:schemeClr>
                </a:solidFill>
                <a:latin typeface="Roboto Medium" pitchFamily="2" charset="0"/>
                <a:ea typeface="Roboto Medium" pitchFamily="2" charset="0"/>
                <a:cs typeface="Roboto Medium" pitchFamily="2" charset="0"/>
              </a:rPr>
              <a:t>Tarik pin pengunci tuas</a:t>
            </a:r>
          </a:p>
          <a:p>
            <a:pPr marL="365125" marR="441959" indent="-365125">
              <a:lnSpc>
                <a:spcPct val="100000"/>
              </a:lnSpc>
              <a:buAutoNum type="arabicPeriod"/>
              <a:tabLst>
                <a:tab pos="462915" algn="l"/>
              </a:tabLst>
            </a:pPr>
            <a:r>
              <a:rPr lang="id-ID" sz="2000" kern="1000" smtClean="0">
                <a:solidFill>
                  <a:schemeClr val="tx1">
                    <a:lumMod val="85000"/>
                    <a:lumOff val="15000"/>
                  </a:schemeClr>
                </a:solidFill>
                <a:latin typeface="Roboto Medium" pitchFamily="2" charset="0"/>
                <a:ea typeface="Roboto Medium" pitchFamily="2" charset="0"/>
                <a:cs typeface="Roboto Medium" pitchFamily="2" charset="0"/>
              </a:rPr>
              <a:t>Arahkan selang ke pusat api</a:t>
            </a:r>
          </a:p>
          <a:p>
            <a:pPr marL="365125" indent="-365125">
              <a:lnSpc>
                <a:spcPct val="100000"/>
              </a:lnSpc>
              <a:buAutoNum type="arabicPeriod"/>
              <a:tabLst>
                <a:tab pos="462915" algn="l"/>
              </a:tabLst>
            </a:pPr>
            <a:r>
              <a:rPr lang="id-ID" sz="2000" kern="1000" smtClean="0">
                <a:solidFill>
                  <a:schemeClr val="tx1">
                    <a:lumMod val="85000"/>
                    <a:lumOff val="15000"/>
                  </a:schemeClr>
                </a:solidFill>
                <a:latin typeface="Roboto Medium" pitchFamily="2" charset="0"/>
                <a:ea typeface="Roboto Medium" pitchFamily="2" charset="0"/>
                <a:cs typeface="Roboto Medium" pitchFamily="2" charset="0"/>
              </a:rPr>
              <a:t>Tekan tuas pegangan tabung pemadam</a:t>
            </a:r>
          </a:p>
          <a:p>
            <a:pPr marL="365125" marR="709930" indent="-365125">
              <a:lnSpc>
                <a:spcPct val="100000"/>
              </a:lnSpc>
              <a:buAutoNum type="arabicPeriod" startAt="4"/>
              <a:tabLst>
                <a:tab pos="462915" algn="l"/>
              </a:tabLst>
            </a:pPr>
            <a:r>
              <a:rPr lang="id-ID" sz="2000" kern="1000" smtClean="0">
                <a:solidFill>
                  <a:schemeClr val="tx1">
                    <a:lumMod val="85000"/>
                    <a:lumOff val="15000"/>
                  </a:schemeClr>
                </a:solidFill>
                <a:latin typeface="Roboto Medium" pitchFamily="2" charset="0"/>
                <a:ea typeface="Roboto Medium" pitchFamily="2" charset="0"/>
                <a:cs typeface="Roboto Medium" pitchFamily="2" charset="0"/>
              </a:rPr>
              <a:t>Sapukan secara merata</a:t>
            </a:r>
            <a:endParaRPr lang="id-ID" sz="2000" kern="100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34" name="object 9"/>
          <p:cNvSpPr txBox="1"/>
          <p:nvPr/>
        </p:nvSpPr>
        <p:spPr>
          <a:xfrm>
            <a:off x="1011380" y="3124200"/>
            <a:ext cx="304800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Tanda Pemasangan APAR</a:t>
            </a:r>
            <a:endParaRPr sz="1400" kern="1000">
              <a:solidFill>
                <a:schemeClr val="tx1">
                  <a:lumMod val="85000"/>
                  <a:lumOff val="15000"/>
                </a:schemeClr>
              </a:solidFill>
              <a:latin typeface="Roboto" pitchFamily="2" charset="0"/>
              <a:ea typeface="Roboto" pitchFamily="2" charset="0"/>
              <a:cs typeface="Roboto" pitchFamily="2" charset="0"/>
            </a:endParaRPr>
          </a:p>
        </p:txBody>
      </p:sp>
      <p:sp>
        <p:nvSpPr>
          <p:cNvPr id="35" name="object 9"/>
          <p:cNvSpPr txBox="1"/>
          <p:nvPr/>
        </p:nvSpPr>
        <p:spPr>
          <a:xfrm>
            <a:off x="457200" y="5960322"/>
            <a:ext cx="360218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Pemasangan Tanda APAR Pada Tiang</a:t>
            </a:r>
            <a:endParaRPr sz="1400" kern="1000">
              <a:solidFill>
                <a:schemeClr val="tx1">
                  <a:lumMod val="85000"/>
                  <a:lumOff val="15000"/>
                </a:schemeClr>
              </a:solidFill>
              <a:latin typeface="Roboto" pitchFamily="2" charset="0"/>
              <a:ea typeface="Roboto" pitchFamily="2" charset="0"/>
              <a:cs typeface="Roboto" pitchFamily="2" charset="0"/>
            </a:endParaRPr>
          </a:p>
        </p:txBody>
      </p:sp>
      <p:sp>
        <p:nvSpPr>
          <p:cNvPr id="36" name="object 9"/>
          <p:cNvSpPr txBox="1"/>
          <p:nvPr/>
        </p:nvSpPr>
        <p:spPr>
          <a:xfrm>
            <a:off x="4073235" y="5960322"/>
            <a:ext cx="360218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Bagian-Bagian APAR</a:t>
            </a:r>
            <a:endParaRPr sz="1400" kern="1000">
              <a:solidFill>
                <a:schemeClr val="tx1">
                  <a:lumMod val="85000"/>
                  <a:lumOff val="15000"/>
                </a:schemeClr>
              </a:solidFill>
              <a:latin typeface="Roboto" pitchFamily="2" charset="0"/>
              <a:ea typeface="Roboto" pitchFamily="2" charset="0"/>
              <a:cs typeface="Roboto" pitchFamily="2" charset="0"/>
            </a:endParaRPr>
          </a:p>
        </p:txBody>
      </p:sp>
      <p:sp>
        <p:nvSpPr>
          <p:cNvPr id="37" name="object 13"/>
          <p:cNvSpPr txBox="1"/>
          <p:nvPr/>
        </p:nvSpPr>
        <p:spPr>
          <a:xfrm>
            <a:off x="6553200" y="2286000"/>
            <a:ext cx="1224000"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Tuas</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38" name="object 13"/>
          <p:cNvSpPr txBox="1"/>
          <p:nvPr/>
        </p:nvSpPr>
        <p:spPr>
          <a:xfrm>
            <a:off x="6553200" y="2667000"/>
            <a:ext cx="1224000"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Pin</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39" name="object 13"/>
          <p:cNvSpPr txBox="1"/>
          <p:nvPr/>
        </p:nvSpPr>
        <p:spPr>
          <a:xfrm>
            <a:off x="6553200" y="3200400"/>
            <a:ext cx="1447800" cy="353943"/>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Manometer</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0" name="object 13"/>
          <p:cNvSpPr txBox="1"/>
          <p:nvPr/>
        </p:nvSpPr>
        <p:spPr>
          <a:xfrm>
            <a:off x="6553200" y="3810000"/>
            <a:ext cx="1447800" cy="329577"/>
          </a:xfrm>
          <a:prstGeom prst="rect">
            <a:avLst/>
          </a:prstGeom>
        </p:spPr>
        <p:txBody>
          <a:bodyPr vert="horz" wrap="square" lIns="0" tIns="0" rIns="0" bIns="0" rtlCol="0">
            <a:spAutoFit/>
          </a:bodyPr>
          <a:lstStyle/>
          <a:p>
            <a:pPr marR="44450" indent="-274320">
              <a:lnSpc>
                <a:spcPct val="115000"/>
              </a:lnSpc>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Selang</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41" name="object 13"/>
          <p:cNvSpPr txBox="1"/>
          <p:nvPr/>
        </p:nvSpPr>
        <p:spPr>
          <a:xfrm>
            <a:off x="6553200" y="4246420"/>
            <a:ext cx="1447800" cy="615553"/>
          </a:xfrm>
          <a:prstGeom prst="rect">
            <a:avLst/>
          </a:prstGeom>
        </p:spPr>
        <p:txBody>
          <a:bodyPr vert="horz" wrap="square" lIns="0" tIns="0" rIns="0" bIns="0" rtlCol="0">
            <a:spAutoFit/>
          </a:bodyPr>
          <a:lstStyle/>
          <a:p>
            <a:pPr marR="44450" indent="-274320">
              <a:tabLst>
                <a:tab pos="5462270" algn="l"/>
              </a:tabLst>
            </a:pPr>
            <a:r>
              <a:rPr lang="id-ID" sz="2000" kern="500" spc="-15" smtClean="0">
                <a:solidFill>
                  <a:schemeClr val="tx1">
                    <a:lumMod val="85000"/>
                    <a:lumOff val="15000"/>
                  </a:schemeClr>
                </a:solidFill>
                <a:latin typeface="Roboto Medium" pitchFamily="2" charset="0"/>
                <a:ea typeface="Roboto Medium" pitchFamily="2" charset="0"/>
                <a:cs typeface="Roboto Medium" pitchFamily="2" charset="0"/>
              </a:rPr>
              <a:t>Nozzle / Corong</a:t>
            </a:r>
            <a:endParaRPr lang="id-ID" sz="2000" kern="500" spc="-15" err="1" smtClean="0">
              <a:solidFill>
                <a:schemeClr val="tx1">
                  <a:lumMod val="85000"/>
                  <a:lumOff val="15000"/>
                </a:schemeClr>
              </a:solidFill>
              <a:latin typeface="Roboto Medium" pitchFamily="2" charset="0"/>
              <a:ea typeface="Roboto Medium" pitchFamily="2" charset="0"/>
              <a:cs typeface="Roboto Medium"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77158" y="1319530"/>
            <a:ext cx="7829042" cy="4644861"/>
          </a:xfrm>
          <a:prstGeom prst="rect">
            <a:avLst/>
          </a:prstGeom>
        </p:spPr>
        <p:txBody>
          <a:bodyPr vert="horz" wrap="square" lIns="0" tIns="0" rIns="0" bIns="0" rtlCol="0">
            <a:spAutoFit/>
          </a:bodyPr>
          <a:lstStyle/>
          <a:p>
            <a:r>
              <a:rPr sz="1400" b="1" kern="0" spc="20">
                <a:solidFill>
                  <a:srgbClr val="2962FF"/>
                </a:solidFill>
                <a:latin typeface="Roboto" pitchFamily="2" charset="0"/>
                <a:ea typeface="Roboto" pitchFamily="2" charset="0"/>
                <a:cs typeface="Roboto" pitchFamily="2" charset="0"/>
              </a:rPr>
              <a:t>Berdasarkan Kelas Kebakaran</a:t>
            </a:r>
          </a:p>
          <a:p>
            <a:pPr marL="273050" marR="44450" indent="-273050">
              <a:buAutoNum type="arabicPeriod"/>
              <a:tabLst>
                <a:tab pos="5462270" algn="l"/>
              </a:tabLst>
            </a:pPr>
            <a:r>
              <a:rPr sz="1200" kern="500" spc="-15">
                <a:solidFill>
                  <a:schemeClr val="tx1">
                    <a:lumMod val="85000"/>
                    <a:lumOff val="15000"/>
                  </a:schemeClr>
                </a:solidFill>
                <a:latin typeface="Roboto Medium" pitchFamily="2" charset="0"/>
                <a:ea typeface="Roboto Medium" pitchFamily="2" charset="0"/>
                <a:cs typeface="Roboto Medium" pitchFamily="2" charset="0"/>
              </a:rPr>
              <a:t>APAR Kelas A (Kebakaran Padat Non-Logam</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12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spcBef>
                <a:spcPts val="25"/>
              </a:spcBef>
              <a:buAutoNum type="arabicPeriod"/>
              <a:tabLst>
                <a:tab pos="5462270" algn="l"/>
              </a:tabLst>
            </a:pPr>
            <a:r>
              <a:rPr sz="1200" kern="500" spc="-15">
                <a:solidFill>
                  <a:schemeClr val="tx1">
                    <a:lumMod val="85000"/>
                    <a:lumOff val="15000"/>
                  </a:schemeClr>
                </a:solidFill>
                <a:latin typeface="Roboto Medium" pitchFamily="2" charset="0"/>
                <a:ea typeface="Roboto Medium" pitchFamily="2" charset="0"/>
                <a:cs typeface="Roboto Medium" pitchFamily="2" charset="0"/>
              </a:rPr>
              <a:t>APAR Kelas B (Kebakaran Gas &amp; Cairan Mudah Terbakar</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12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spcBef>
                <a:spcPts val="85"/>
              </a:spcBef>
              <a:buAutoNum type="arabicPeriod"/>
              <a:tabLst>
                <a:tab pos="5462270" algn="l"/>
              </a:tabLst>
            </a:pPr>
            <a:r>
              <a:rPr sz="1200" kern="500" spc="-15">
                <a:solidFill>
                  <a:schemeClr val="tx1">
                    <a:lumMod val="85000"/>
                    <a:lumOff val="15000"/>
                  </a:schemeClr>
                </a:solidFill>
                <a:latin typeface="Roboto Medium" pitchFamily="2" charset="0"/>
                <a:ea typeface="Roboto Medium" pitchFamily="2" charset="0"/>
                <a:cs typeface="Roboto Medium" pitchFamily="2" charset="0"/>
              </a:rPr>
              <a:t>APAR Kelas C (Kebakaran Listrik</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12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buAutoNum type="arabicPeriod"/>
              <a:tabLst>
                <a:tab pos="5462270" algn="l"/>
              </a:tabLst>
            </a:pPr>
            <a:r>
              <a:rPr sz="1200" kern="500" spc="-15">
                <a:solidFill>
                  <a:schemeClr val="tx1">
                    <a:lumMod val="85000"/>
                    <a:lumOff val="15000"/>
                  </a:schemeClr>
                </a:solidFill>
                <a:latin typeface="Roboto Medium" pitchFamily="2" charset="0"/>
                <a:ea typeface="Roboto Medium" pitchFamily="2" charset="0"/>
                <a:cs typeface="Roboto Medium" pitchFamily="2" charset="0"/>
              </a:rPr>
              <a:t>APAR Kelas D (Kebakaran Logam</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12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spcBef>
                <a:spcPts val="75"/>
              </a:spcBef>
              <a:buAutoNum type="arabicPeriod"/>
              <a:tabLst>
                <a:tab pos="5462270" algn="l"/>
              </a:tabLst>
            </a:pPr>
            <a:r>
              <a:rPr sz="1200" kern="500" spc="-15">
                <a:solidFill>
                  <a:schemeClr val="tx1">
                    <a:lumMod val="85000"/>
                    <a:lumOff val="15000"/>
                  </a:schemeClr>
                </a:solidFill>
                <a:latin typeface="Roboto Medium" pitchFamily="2" charset="0"/>
                <a:ea typeface="Roboto Medium" pitchFamily="2" charset="0"/>
                <a:cs typeface="Roboto Medium" pitchFamily="2" charset="0"/>
              </a:rPr>
              <a:t>APAR Kelas K (Kebakaran Bahan Masakan</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1200" kern="500" spc="-15">
              <a:solidFill>
                <a:schemeClr val="tx1">
                  <a:lumMod val="85000"/>
                  <a:lumOff val="15000"/>
                </a:schemeClr>
              </a:solidFill>
              <a:latin typeface="Roboto Medium" pitchFamily="2" charset="0"/>
              <a:ea typeface="Roboto Medium" pitchFamily="2" charset="0"/>
              <a:cs typeface="Roboto Medium" pitchFamily="2" charset="0"/>
            </a:endParaRPr>
          </a:p>
          <a:p>
            <a:pPr marL="273050" marR="44450" indent="-273050">
              <a:spcBef>
                <a:spcPts val="40"/>
              </a:spcBef>
              <a:buAutoNum type="arabicPeriod"/>
              <a:tabLst>
                <a:tab pos="5462270" algn="l"/>
              </a:tabLst>
            </a:pPr>
            <a:r>
              <a:rPr sz="1200" kern="500" spc="-15">
                <a:solidFill>
                  <a:schemeClr val="tx1">
                    <a:lumMod val="85000"/>
                    <a:lumOff val="15000"/>
                  </a:schemeClr>
                </a:solidFill>
                <a:latin typeface="Roboto Medium" pitchFamily="2" charset="0"/>
                <a:ea typeface="Roboto Medium" pitchFamily="2" charset="0"/>
                <a:cs typeface="Roboto Medium" pitchFamily="2" charset="0"/>
              </a:rPr>
              <a:t>APAR Kombinasi  (ABC, AB, BC, BK</a:t>
            </a:r>
            <a:r>
              <a:rPr sz="1200" kern="500" spc="-15" smtClean="0">
                <a:solidFill>
                  <a:schemeClr val="tx1">
                    <a:lumMod val="85000"/>
                    <a:lumOff val="15000"/>
                  </a:schemeClr>
                </a:solidFill>
                <a:latin typeface="Roboto Medium" pitchFamily="2" charset="0"/>
                <a:ea typeface="Roboto Medium" pitchFamily="2" charset="0"/>
                <a:cs typeface="Roboto Medium" pitchFamily="2" charset="0"/>
              </a:rPr>
              <a:t>)</a:t>
            </a:r>
          </a:p>
          <a:p>
            <a:pPr>
              <a:spcBef>
                <a:spcPts val="2400"/>
              </a:spcBef>
            </a:pPr>
            <a:r>
              <a:rPr lang="id-ID" sz="1400" b="1" kern="0" spc="20" smtClean="0">
                <a:solidFill>
                  <a:srgbClr val="2962FF"/>
                </a:solidFill>
                <a:latin typeface="Roboto" pitchFamily="2" charset="0"/>
                <a:ea typeface="Roboto" pitchFamily="2" charset="0"/>
                <a:cs typeface="Roboto" pitchFamily="2" charset="0"/>
              </a:rPr>
              <a:t>Berdasarkan Media Pemadam</a:t>
            </a:r>
          </a:p>
          <a:p>
            <a:pPr marR="44450">
              <a:tabLst>
                <a:tab pos="5462270" algn="l"/>
              </a:tabLst>
            </a:pPr>
            <a:r>
              <a:rPr lang="id-ID" sz="1200" kern="500" spc="-15" smtClean="0">
                <a:solidFill>
                  <a:schemeClr val="tx1">
                    <a:lumMod val="85000"/>
                    <a:lumOff val="15000"/>
                  </a:schemeClr>
                </a:solidFill>
                <a:latin typeface="Roboto Medium" pitchFamily="2" charset="0"/>
                <a:ea typeface="Roboto Medium" pitchFamily="2" charset="0"/>
                <a:cs typeface="Roboto Medium" pitchFamily="2" charset="0"/>
              </a:rPr>
              <a:t>APAR Air, APAR Uap Air, APAR Busa, APAR Serbuk Kimia Kering, APAR Cairan Kimia, APAR Gas CO2, APAR Halon</a:t>
            </a:r>
          </a:p>
          <a:p>
            <a:pPr>
              <a:lnSpc>
                <a:spcPct val="100000"/>
              </a:lnSpc>
              <a:spcBef>
                <a:spcPts val="2400"/>
              </a:spcBef>
            </a:pPr>
            <a:r>
              <a:rPr lang="id-ID" sz="1400" b="1" kern="0" spc="20" smtClean="0">
                <a:solidFill>
                  <a:srgbClr val="2962FF"/>
                </a:solidFill>
                <a:latin typeface="Roboto" pitchFamily="2" charset="0"/>
                <a:ea typeface="Roboto" pitchFamily="2" charset="0"/>
                <a:cs typeface="Roboto" pitchFamily="2" charset="0"/>
              </a:rPr>
              <a:t>Berdasarkan Konstruksi</a:t>
            </a:r>
          </a:p>
          <a:p>
            <a:pPr marL="273050" marR="44450" indent="-273050">
              <a:spcBef>
                <a:spcPts val="35"/>
              </a:spcBef>
              <a:buAutoNum type="arabicPeriod"/>
              <a:tabLst>
                <a:tab pos="5462270" algn="l"/>
              </a:tabLst>
            </a:pPr>
            <a:r>
              <a:rPr lang="id-ID" sz="1200" kern="500" spc="-15" smtClean="0">
                <a:solidFill>
                  <a:schemeClr val="tx1">
                    <a:lumMod val="85000"/>
                    <a:lumOff val="15000"/>
                  </a:schemeClr>
                </a:solidFill>
                <a:latin typeface="Roboto Medium" pitchFamily="2" charset="0"/>
                <a:ea typeface="Roboto Medium" pitchFamily="2" charset="0"/>
                <a:cs typeface="Roboto Medium" pitchFamily="2" charset="0"/>
              </a:rPr>
              <a:t>APAR Kartu Gas (Menggunakan tabung gas bertekanan yang dipasang di luar tabung untuk mengeluarkan isi tabung APAR)</a:t>
            </a:r>
          </a:p>
          <a:p>
            <a:pPr marL="273050" marR="44450" indent="-273050">
              <a:spcBef>
                <a:spcPts val="30"/>
              </a:spcBef>
              <a:buAutoNum type="arabicPeriod"/>
              <a:tabLst>
                <a:tab pos="5462270" algn="l"/>
              </a:tabLst>
            </a:pPr>
            <a:r>
              <a:rPr lang="id-ID" sz="1200" kern="500" spc="-15" smtClean="0">
                <a:solidFill>
                  <a:schemeClr val="tx1">
                    <a:lumMod val="85000"/>
                    <a:lumOff val="15000"/>
                  </a:schemeClr>
                </a:solidFill>
                <a:latin typeface="Roboto Medium" pitchFamily="2" charset="0"/>
                <a:ea typeface="Roboto Medium" pitchFamily="2" charset="0"/>
                <a:cs typeface="Roboto Medium" pitchFamily="2" charset="0"/>
              </a:rPr>
              <a:t>APAR Tekanan Tetap (Gas bertekanan untuk mengeluarkan isi APAR dijadikan satu dengan tabung APAR)</a:t>
            </a:r>
          </a:p>
          <a:p>
            <a:pPr>
              <a:spcBef>
                <a:spcPts val="2400"/>
              </a:spcBef>
            </a:pPr>
            <a:r>
              <a:rPr lang="id-ID" sz="1400" b="1" kern="0" spc="20" smtClean="0">
                <a:solidFill>
                  <a:srgbClr val="2962FF"/>
                </a:solidFill>
                <a:latin typeface="Roboto" pitchFamily="2" charset="0"/>
                <a:ea typeface="Roboto" pitchFamily="2" charset="0"/>
                <a:cs typeface="Roboto" pitchFamily="2" charset="0"/>
              </a:rPr>
              <a:t>Berdasarkan Penempatan</a:t>
            </a:r>
          </a:p>
          <a:p>
            <a:pPr marR="44450">
              <a:lnSpc>
                <a:spcPct val="100000"/>
              </a:lnSpc>
              <a:tabLst>
                <a:tab pos="5462270" algn="l"/>
              </a:tabLst>
            </a:pPr>
            <a:r>
              <a:rPr lang="id-ID" sz="1200" kern="500" spc="-15" smtClean="0">
                <a:solidFill>
                  <a:schemeClr val="tx1">
                    <a:lumMod val="85000"/>
                    <a:lumOff val="15000"/>
                  </a:schemeClr>
                </a:solidFill>
                <a:latin typeface="Roboto Medium" pitchFamily="2" charset="0"/>
                <a:ea typeface="Roboto Medium" pitchFamily="2" charset="0"/>
                <a:cs typeface="Roboto Medium" pitchFamily="2" charset="0"/>
              </a:rPr>
              <a:t>APAR Gantung dan APAR Troli (dengan roda dorong).</a:t>
            </a:r>
          </a:p>
          <a:p>
            <a:pPr>
              <a:lnSpc>
                <a:spcPts val="1735"/>
              </a:lnSpc>
              <a:spcBef>
                <a:spcPts val="2400"/>
              </a:spcBef>
            </a:pPr>
            <a:r>
              <a:rPr lang="id-ID" sz="1400" b="1" kern="0" spc="20" smtClean="0">
                <a:solidFill>
                  <a:srgbClr val="2962FF"/>
                </a:solidFill>
                <a:latin typeface="Roboto" pitchFamily="2" charset="0"/>
                <a:ea typeface="Roboto" pitchFamily="2" charset="0"/>
                <a:cs typeface="Roboto" pitchFamily="2" charset="0"/>
              </a:rPr>
              <a:t>Berdasarkan Kapasitas</a:t>
            </a:r>
          </a:p>
          <a:p>
            <a:pPr marR="44450">
              <a:tabLst>
                <a:tab pos="5462270" algn="l"/>
              </a:tabLst>
            </a:pPr>
            <a:r>
              <a:rPr lang="id-ID" sz="1200" kern="500" spc="-15" smtClean="0">
                <a:solidFill>
                  <a:schemeClr val="tx1">
                    <a:lumMod val="85000"/>
                    <a:lumOff val="15000"/>
                  </a:schemeClr>
                </a:solidFill>
                <a:latin typeface="Roboto Medium" pitchFamily="2" charset="0"/>
                <a:ea typeface="Roboto Medium" pitchFamily="2" charset="0"/>
                <a:cs typeface="Roboto Medium" pitchFamily="2" charset="0"/>
              </a:rPr>
              <a:t>APAR 0.6 kg s.d 90kg.</a:t>
            </a:r>
            <a:endParaRPr sz="1200"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6" name="object 6"/>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7" name="object 7"/>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Jenis-jenis Tabung Pemadam / APAR</a:t>
            </a:r>
            <a:endParaRPr lang="id-ID" sz="3400">
              <a:solidFill>
                <a:schemeClr val="bg1"/>
              </a:solidFill>
              <a:latin typeface="Roboto" pitchFamily="2" charset="0"/>
              <a:ea typeface="Roboto" pitchFamily="2" charset="0"/>
              <a:cs typeface="Roboto" pitchFamily="2" charset="0"/>
            </a:endParaRPr>
          </a:p>
        </p:txBody>
      </p:sp>
      <p:sp>
        <p:nvSpPr>
          <p:cNvPr id="8" name="object 8"/>
          <p:cNvSpPr/>
          <p:nvPr/>
        </p:nvSpPr>
        <p:spPr>
          <a:xfrm>
            <a:off x="0" y="1005839"/>
            <a:ext cx="12192000" cy="0"/>
          </a:xfrm>
          <a:custGeom>
            <a:avLst/>
            <a:gdLst/>
            <a:ahLst/>
            <a:cxnLst/>
            <a:rect l="l" t="t" r="r" b="b"/>
            <a:pathLst>
              <a:path w="12192000">
                <a:moveTo>
                  <a:pt x="0" y="0"/>
                </a:moveTo>
                <a:lnTo>
                  <a:pt x="12192000" y="0"/>
                </a:lnTo>
              </a:path>
            </a:pathLst>
          </a:custGeom>
          <a:ln w="12192">
            <a:solidFill>
              <a:srgbClr val="73A4F7"/>
            </a:solidFill>
          </a:ln>
        </p:spPr>
        <p:txBody>
          <a:bodyPr wrap="square" lIns="0" tIns="0" rIns="0" bIns="0" rtlCol="0"/>
          <a:lstStyle/>
          <a:p>
            <a:endParaRPr/>
          </a:p>
        </p:txBody>
      </p:sp>
      <p:sp>
        <p:nvSpPr>
          <p:cNvPr id="9" name="object 9"/>
          <p:cNvSpPr/>
          <p:nvPr/>
        </p:nvSpPr>
        <p:spPr>
          <a:xfrm>
            <a:off x="566927" y="1292352"/>
            <a:ext cx="2474976" cy="1962912"/>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41247" y="3791711"/>
            <a:ext cx="1926336" cy="2084832"/>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3355847" y="1264920"/>
            <a:ext cx="0" cy="5166995"/>
          </a:xfrm>
          <a:custGeom>
            <a:avLst/>
            <a:gdLst/>
            <a:ahLst/>
            <a:cxnLst/>
            <a:rect l="l" t="t" r="r" b="b"/>
            <a:pathLst>
              <a:path h="5166995">
                <a:moveTo>
                  <a:pt x="0" y="0"/>
                </a:moveTo>
                <a:lnTo>
                  <a:pt x="0" y="5166982"/>
                </a:lnTo>
              </a:path>
            </a:pathLst>
          </a:custGeom>
          <a:ln w="6102">
            <a:solidFill>
              <a:srgbClr val="000000">
                <a:alpha val="12157"/>
              </a:srgbClr>
            </a:solidFill>
          </a:ln>
        </p:spPr>
        <p:txBody>
          <a:bodyPr wrap="square" lIns="0" tIns="0" rIns="0" bIns="0" rtlCol="0"/>
          <a:lstStyle/>
          <a:p>
            <a:endParaRPr/>
          </a:p>
        </p:txBody>
      </p:sp>
      <p:sp>
        <p:nvSpPr>
          <p:cNvPr id="16" name="object 9"/>
          <p:cNvSpPr txBox="1"/>
          <p:nvPr/>
        </p:nvSpPr>
        <p:spPr>
          <a:xfrm>
            <a:off x="304800" y="3297380"/>
            <a:ext cx="304800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APAR Kartu Gas</a:t>
            </a:r>
            <a:endParaRPr sz="1400" kern="1000">
              <a:solidFill>
                <a:schemeClr val="tx1">
                  <a:lumMod val="85000"/>
                  <a:lumOff val="15000"/>
                </a:schemeClr>
              </a:solidFill>
              <a:latin typeface="Roboto" pitchFamily="2" charset="0"/>
              <a:ea typeface="Roboto" pitchFamily="2" charset="0"/>
              <a:cs typeface="Roboto" pitchFamily="2" charset="0"/>
            </a:endParaRPr>
          </a:p>
        </p:txBody>
      </p:sp>
      <p:sp>
        <p:nvSpPr>
          <p:cNvPr id="17" name="object 9"/>
          <p:cNvSpPr txBox="1"/>
          <p:nvPr/>
        </p:nvSpPr>
        <p:spPr>
          <a:xfrm>
            <a:off x="304800" y="5922820"/>
            <a:ext cx="304800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APAR Tekanan Tetap</a:t>
            </a:r>
            <a:endParaRPr sz="1400" kern="100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3" name="object 3"/>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lnSpc>
                <a:spcPct val="100000"/>
              </a:lnSpc>
            </a:pPr>
            <a:r>
              <a:rPr lang="id-ID" sz="3400" dirty="0" smtClean="0">
                <a:solidFill>
                  <a:schemeClr val="bg1"/>
                </a:solidFill>
                <a:latin typeface="Roboto" pitchFamily="2" charset="0"/>
                <a:ea typeface="Roboto" pitchFamily="2" charset="0"/>
                <a:cs typeface="Roboto" pitchFamily="2" charset="0"/>
              </a:rPr>
              <a:t>Hidran</a:t>
            </a:r>
            <a:endParaRPr lang="id-ID" sz="3400" dirty="0">
              <a:solidFill>
                <a:schemeClr val="bg1"/>
              </a:solidFill>
              <a:latin typeface="Roboto" pitchFamily="2" charset="0"/>
              <a:ea typeface="Roboto" pitchFamily="2" charset="0"/>
              <a:cs typeface="Roboto" pitchFamily="2" charset="0"/>
            </a:endParaRPr>
          </a:p>
        </p:txBody>
      </p:sp>
      <p:sp>
        <p:nvSpPr>
          <p:cNvPr id="5" name="object 5"/>
          <p:cNvSpPr/>
          <p:nvPr/>
        </p:nvSpPr>
        <p:spPr>
          <a:xfrm>
            <a:off x="5666510" y="1255776"/>
            <a:ext cx="2749296" cy="20543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570977" y="1255776"/>
            <a:ext cx="1542287" cy="205435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0265664" y="1255776"/>
            <a:ext cx="1383792" cy="205435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66927" y="1255775"/>
            <a:ext cx="4657344" cy="3102864"/>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5652656" y="3810000"/>
            <a:ext cx="6010910" cy="2671840"/>
          </a:xfrm>
          <a:prstGeom prst="rect">
            <a:avLst/>
          </a:prstGeom>
          <a:solidFill>
            <a:srgbClr val="2962FF"/>
          </a:solidFill>
        </p:spPr>
        <p:txBody>
          <a:bodyPr vert="horz" wrap="square" lIns="180000" tIns="180000" rIns="180000" bIns="180000" rtlCol="0">
            <a:spAutoFit/>
          </a:bodyPr>
          <a:lstStyle/>
          <a:p>
            <a:pPr marR="130175"/>
            <a:r>
              <a:rPr lang="id-ID" sz="2000" kern="1000" dirty="0" smtClean="0">
                <a:solidFill>
                  <a:schemeClr val="bg1"/>
                </a:solidFill>
                <a:latin typeface="Roboto Medium" pitchFamily="2" charset="0"/>
                <a:ea typeface="Roboto Medium" pitchFamily="2" charset="0"/>
                <a:cs typeface="Roboto Medium" pitchFamily="2" charset="0"/>
              </a:rPr>
              <a:t>Hidran digunakan untuk mengatasi kebakaran besar dengan sistem serupa keran air dengan tekanan air yang tinggi.</a:t>
            </a:r>
          </a:p>
          <a:p>
            <a:pPr>
              <a:spcBef>
                <a:spcPts val="1200"/>
              </a:spcBef>
            </a:pPr>
            <a:r>
              <a:rPr lang="id-ID" sz="2000" kern="1000" dirty="0" smtClean="0">
                <a:solidFill>
                  <a:schemeClr val="bg1"/>
                </a:solidFill>
                <a:latin typeface="Roboto Medium" pitchFamily="2" charset="0"/>
                <a:ea typeface="Roboto Medium" pitchFamily="2" charset="0"/>
                <a:cs typeface="Roboto Medium" pitchFamily="2" charset="0"/>
              </a:rPr>
              <a:t>Penggunaan hidran sebagai pemadaman kebakaran harus memastikan bahwa aliran listrik dimatikan supaya tidak membahayakan petugas pemadam.</a:t>
            </a:r>
            <a:endParaRPr lang="id-ID" sz="2000" kern="1000" dirty="0">
              <a:solidFill>
                <a:schemeClr val="bg1"/>
              </a:solidFill>
              <a:latin typeface="Roboto Medium" pitchFamily="2" charset="0"/>
              <a:ea typeface="Roboto Medium" pitchFamily="2" charset="0"/>
              <a:cs typeface="Roboto Medium" pitchFamily="2" charset="0"/>
            </a:endParaRPr>
          </a:p>
        </p:txBody>
      </p:sp>
      <p:sp>
        <p:nvSpPr>
          <p:cNvPr id="16" name="object 16"/>
          <p:cNvSpPr/>
          <p:nvPr/>
        </p:nvSpPr>
        <p:spPr>
          <a:xfrm>
            <a:off x="5446776" y="1149097"/>
            <a:ext cx="0" cy="5577840"/>
          </a:xfrm>
          <a:custGeom>
            <a:avLst/>
            <a:gdLst/>
            <a:ahLst/>
            <a:cxnLst/>
            <a:rect l="l" t="t" r="r" b="b"/>
            <a:pathLst>
              <a:path h="5577840">
                <a:moveTo>
                  <a:pt x="0" y="0"/>
                </a:moveTo>
                <a:lnTo>
                  <a:pt x="0" y="5577840"/>
                </a:lnTo>
              </a:path>
            </a:pathLst>
          </a:custGeom>
          <a:ln w="6102">
            <a:solidFill>
              <a:srgbClr val="DDDDDD"/>
            </a:solidFill>
          </a:ln>
        </p:spPr>
        <p:txBody>
          <a:bodyPr wrap="square" lIns="0" tIns="0" rIns="0" bIns="0" rtlCol="0"/>
          <a:lstStyle/>
          <a:p>
            <a:endParaRPr/>
          </a:p>
        </p:txBody>
      </p:sp>
      <p:sp>
        <p:nvSpPr>
          <p:cNvPr id="17" name="object 9"/>
          <p:cNvSpPr txBox="1"/>
          <p:nvPr/>
        </p:nvSpPr>
        <p:spPr>
          <a:xfrm>
            <a:off x="1330033" y="4748047"/>
            <a:ext cx="4114801"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smtClean="0">
                <a:solidFill>
                  <a:schemeClr val="tx1">
                    <a:lumMod val="85000"/>
                    <a:lumOff val="15000"/>
                  </a:schemeClr>
                </a:solidFill>
                <a:latin typeface="Roboto" pitchFamily="2" charset="0"/>
                <a:ea typeface="Roboto" pitchFamily="2" charset="0"/>
                <a:cs typeface="Roboto" pitchFamily="2" charset="0"/>
              </a:rPr>
              <a:t>Formasi Penggunaan Hidran</a:t>
            </a:r>
            <a:endParaRPr sz="1400" kern="1000">
              <a:solidFill>
                <a:schemeClr val="tx1">
                  <a:lumMod val="85000"/>
                  <a:lumOff val="15000"/>
                </a:schemeClr>
              </a:solidFill>
              <a:latin typeface="Roboto" pitchFamily="2" charset="0"/>
              <a:ea typeface="Roboto" pitchFamily="2" charset="0"/>
              <a:cs typeface="Roboto" pitchFamily="2" charset="0"/>
            </a:endParaRPr>
          </a:p>
        </p:txBody>
      </p:sp>
      <p:sp>
        <p:nvSpPr>
          <p:cNvPr id="18" name="object 9"/>
          <p:cNvSpPr txBox="1"/>
          <p:nvPr/>
        </p:nvSpPr>
        <p:spPr>
          <a:xfrm>
            <a:off x="6039128" y="3394365"/>
            <a:ext cx="2004061" cy="184666"/>
          </a:xfrm>
          <a:prstGeom prst="rect">
            <a:avLst/>
          </a:prstGeom>
          <a:noFill/>
        </p:spPr>
        <p:txBody>
          <a:bodyPr vert="horz" wrap="square" lIns="0" tIns="0" rIns="0" bIns="0" rtlCol="0">
            <a:spAutoFit/>
          </a:bodyPr>
          <a:lstStyle/>
          <a:p>
            <a:pPr marR="5080" algn="ctr">
              <a:lnSpc>
                <a:spcPct val="100000"/>
              </a:lnSpc>
            </a:pPr>
            <a:r>
              <a:rPr sz="1200" kern="2000" smtClean="0">
                <a:solidFill>
                  <a:schemeClr val="tx1">
                    <a:lumMod val="50000"/>
                    <a:lumOff val="50000"/>
                  </a:schemeClr>
                </a:solidFill>
                <a:latin typeface="Roboto" pitchFamily="2" charset="0"/>
                <a:ea typeface="Roboto" pitchFamily="2" charset="0"/>
                <a:cs typeface="Roboto" pitchFamily="2" charset="0"/>
              </a:rPr>
              <a:t>Perlengkapan Hidran</a:t>
            </a:r>
            <a:endParaRPr sz="1200" kern="2000">
              <a:solidFill>
                <a:schemeClr val="tx1">
                  <a:lumMod val="50000"/>
                  <a:lumOff val="50000"/>
                </a:schemeClr>
              </a:solidFill>
              <a:latin typeface="Roboto" pitchFamily="2" charset="0"/>
              <a:ea typeface="Roboto" pitchFamily="2" charset="0"/>
              <a:cs typeface="Roboto" pitchFamily="2" charset="0"/>
            </a:endParaRPr>
          </a:p>
        </p:txBody>
      </p:sp>
      <p:sp>
        <p:nvSpPr>
          <p:cNvPr id="20" name="object 9"/>
          <p:cNvSpPr txBox="1"/>
          <p:nvPr/>
        </p:nvSpPr>
        <p:spPr>
          <a:xfrm>
            <a:off x="8748120" y="3394365"/>
            <a:ext cx="1188000" cy="184666"/>
          </a:xfrm>
          <a:prstGeom prst="rect">
            <a:avLst/>
          </a:prstGeom>
          <a:noFill/>
        </p:spPr>
        <p:txBody>
          <a:bodyPr vert="horz" wrap="square" lIns="0" tIns="0" rIns="0" bIns="0" rtlCol="0">
            <a:spAutoFit/>
          </a:bodyPr>
          <a:lstStyle/>
          <a:p>
            <a:pPr marR="5080" algn="ctr">
              <a:lnSpc>
                <a:spcPct val="100000"/>
              </a:lnSpc>
            </a:pPr>
            <a:r>
              <a:rPr sz="1200" kern="2000" smtClean="0">
                <a:solidFill>
                  <a:schemeClr val="tx1">
                    <a:lumMod val="50000"/>
                    <a:lumOff val="50000"/>
                  </a:schemeClr>
                </a:solidFill>
                <a:latin typeface="Roboto" pitchFamily="2" charset="0"/>
                <a:ea typeface="Roboto" pitchFamily="2" charset="0"/>
                <a:cs typeface="Roboto" pitchFamily="2" charset="0"/>
              </a:rPr>
              <a:t>Pilar Hidran</a:t>
            </a:r>
            <a:endParaRPr sz="1200" kern="2000">
              <a:solidFill>
                <a:schemeClr val="tx1">
                  <a:lumMod val="50000"/>
                  <a:lumOff val="50000"/>
                </a:schemeClr>
              </a:solidFill>
              <a:latin typeface="Roboto" pitchFamily="2" charset="0"/>
              <a:ea typeface="Roboto" pitchFamily="2" charset="0"/>
              <a:cs typeface="Roboto" pitchFamily="2" charset="0"/>
            </a:endParaRPr>
          </a:p>
        </p:txBody>
      </p:sp>
      <p:sp>
        <p:nvSpPr>
          <p:cNvPr id="21" name="object 9"/>
          <p:cNvSpPr txBox="1"/>
          <p:nvPr/>
        </p:nvSpPr>
        <p:spPr>
          <a:xfrm>
            <a:off x="10471560" y="3394365"/>
            <a:ext cx="972000" cy="184666"/>
          </a:xfrm>
          <a:prstGeom prst="rect">
            <a:avLst/>
          </a:prstGeom>
          <a:noFill/>
        </p:spPr>
        <p:txBody>
          <a:bodyPr vert="horz" wrap="square" lIns="0" tIns="0" rIns="0" bIns="0" rtlCol="0">
            <a:spAutoFit/>
          </a:bodyPr>
          <a:lstStyle/>
          <a:p>
            <a:pPr marR="5080" algn="ctr">
              <a:lnSpc>
                <a:spcPct val="100000"/>
              </a:lnSpc>
            </a:pPr>
            <a:r>
              <a:rPr sz="1200" kern="2000" smtClean="0">
                <a:solidFill>
                  <a:schemeClr val="tx1">
                    <a:lumMod val="50000"/>
                    <a:lumOff val="50000"/>
                  </a:schemeClr>
                </a:solidFill>
                <a:latin typeface="Roboto" pitchFamily="2" charset="0"/>
                <a:ea typeface="Roboto" pitchFamily="2" charset="0"/>
                <a:cs typeface="Roboto" pitchFamily="2" charset="0"/>
              </a:rPr>
              <a:t>Nozzle</a:t>
            </a:r>
            <a:endParaRPr sz="1200" kern="2000">
              <a:solidFill>
                <a:schemeClr val="tx1">
                  <a:lumMod val="50000"/>
                  <a:lumOff val="50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4264080" y="1402081"/>
            <a:ext cx="7370445" cy="5170646"/>
          </a:xfrm>
          <a:prstGeom prst="rect">
            <a:avLst/>
          </a:prstGeom>
          <a:solidFill>
            <a:srgbClr val="2962FF"/>
          </a:solidFill>
        </p:spPr>
        <p:txBody>
          <a:bodyPr vert="horz" wrap="square" lIns="274320" tIns="274320" rIns="274320" bIns="274320" rtlCol="0">
            <a:spAutoFit/>
          </a:bodyPr>
          <a:lstStyle/>
          <a:p>
            <a:pPr marL="349250" marR="57785" indent="-349250">
              <a:lnSpc>
                <a:spcPct val="100000"/>
              </a:lnSpc>
              <a:buAutoNum type="arabicPeriod"/>
              <a:tabLst>
                <a:tab pos="287020" algn="l"/>
              </a:tabLst>
            </a:pP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8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at</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ud</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9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tu</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ng</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au</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Ah</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3</a:t>
            </a:r>
            <a:r>
              <a:rPr sz="2000" b="0" kern="1000" spc="-10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349250" marR="8890" indent="-349250">
              <a:lnSpc>
                <a:spcPct val="100000"/>
              </a:lnSpc>
              <a:buAutoNum type="arabicPeriod"/>
              <a:tabLst>
                <a:tab pos="287020" algn="l"/>
              </a:tabLst>
            </a:pP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mb</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es</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9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se</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ud</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ah</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ili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9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Ah</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3</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nn</a:t>
            </a:r>
            <a:r>
              <a:rPr sz="2000" b="0" kern="100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349250" marR="5080" indent="-349250">
              <a:lnSpc>
                <a:spcPct val="100000"/>
              </a:lnSpc>
              <a:buAutoNum type="arabicPeriod"/>
              <a:tabLst>
                <a:tab pos="287020" algn="l"/>
              </a:tabLst>
            </a:pP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li</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ji</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o</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la</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0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ng</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au</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Ah</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3</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4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6" name="object 6"/>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7" name="object 7"/>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en-US" sz="3400" dirty="0" err="1" smtClean="0">
                <a:solidFill>
                  <a:schemeClr val="bg1"/>
                </a:solidFill>
                <a:latin typeface="Roboto" pitchFamily="2" charset="0"/>
                <a:ea typeface="Roboto" pitchFamily="2" charset="0"/>
                <a:cs typeface="Roboto" pitchFamily="2" charset="0"/>
              </a:rPr>
              <a:t>Kewa</a:t>
            </a:r>
            <a:r>
              <a:rPr lang="en-US" sz="3400" dirty="0" err="1">
                <a:solidFill>
                  <a:schemeClr val="bg1"/>
                </a:solidFill>
                <a:latin typeface="Roboto" pitchFamily="2" charset="0"/>
                <a:ea typeface="Roboto" pitchFamily="2" charset="0"/>
                <a:cs typeface="Roboto" pitchFamily="2" charset="0"/>
              </a:rPr>
              <a:t>j</a:t>
            </a:r>
            <a:r>
              <a:rPr lang="en-US" sz="3400" dirty="0" err="1" smtClean="0">
                <a:solidFill>
                  <a:schemeClr val="bg1"/>
                </a:solidFill>
                <a:latin typeface="Roboto" pitchFamily="2" charset="0"/>
                <a:ea typeface="Roboto" pitchFamily="2" charset="0"/>
                <a:cs typeface="Roboto" pitchFamily="2" charset="0"/>
              </a:rPr>
              <a:t>iban</a:t>
            </a:r>
            <a:r>
              <a:rPr lang="en-US" sz="3400" dirty="0" smtClean="0">
                <a:solidFill>
                  <a:schemeClr val="bg1"/>
                </a:solidFill>
                <a:latin typeface="Roboto" pitchFamily="2" charset="0"/>
                <a:ea typeface="Roboto" pitchFamily="2" charset="0"/>
                <a:cs typeface="Roboto" pitchFamily="2" charset="0"/>
              </a:rPr>
              <a:t> </a:t>
            </a:r>
            <a:r>
              <a:rPr lang="en-US" sz="3400" dirty="0" err="1" smtClean="0">
                <a:solidFill>
                  <a:schemeClr val="bg1"/>
                </a:solidFill>
                <a:latin typeface="Roboto" pitchFamily="2" charset="0"/>
                <a:ea typeface="Roboto" pitchFamily="2" charset="0"/>
                <a:cs typeface="Roboto" pitchFamily="2" charset="0"/>
              </a:rPr>
              <a:t>Pengusaha</a:t>
            </a:r>
            <a:r>
              <a:rPr lang="en-US" sz="3400" dirty="0" smtClean="0">
                <a:solidFill>
                  <a:schemeClr val="bg1"/>
                </a:solidFill>
                <a:latin typeface="Roboto" pitchFamily="2" charset="0"/>
                <a:ea typeface="Roboto" pitchFamily="2" charset="0"/>
                <a:cs typeface="Roboto" pitchFamily="2" charset="0"/>
              </a:rPr>
              <a:t> (</a:t>
            </a:r>
            <a:r>
              <a:rPr lang="en-US" sz="3400" dirty="0" err="1" smtClean="0">
                <a:solidFill>
                  <a:schemeClr val="bg1"/>
                </a:solidFill>
                <a:latin typeface="Roboto" pitchFamily="2" charset="0"/>
                <a:ea typeface="Roboto" pitchFamily="2" charset="0"/>
                <a:cs typeface="Roboto" pitchFamily="2" charset="0"/>
              </a:rPr>
              <a:t>Pengurus</a:t>
            </a:r>
            <a:r>
              <a:rPr lang="en-US" sz="3400" dirty="0" smtClean="0">
                <a:solidFill>
                  <a:schemeClr val="bg1"/>
                </a:solidFill>
                <a:latin typeface="Roboto" pitchFamily="2" charset="0"/>
                <a:ea typeface="Roboto" pitchFamily="2" charset="0"/>
                <a:cs typeface="Roboto" pitchFamily="2" charset="0"/>
              </a:rPr>
              <a:t>)</a:t>
            </a:r>
            <a:endParaRPr lang="en-US" sz="3400" dirty="0">
              <a:solidFill>
                <a:schemeClr val="bg1"/>
              </a:solidFill>
              <a:latin typeface="Roboto" pitchFamily="2" charset="0"/>
              <a:ea typeface="Roboto" pitchFamily="2" charset="0"/>
              <a:cs typeface="Roboto" pitchFamily="2" charset="0"/>
            </a:endParaRPr>
          </a:p>
        </p:txBody>
      </p:sp>
      <p:sp>
        <p:nvSpPr>
          <p:cNvPr id="9" name="object 9"/>
          <p:cNvSpPr/>
          <p:nvPr/>
        </p:nvSpPr>
        <p:spPr>
          <a:xfrm>
            <a:off x="536448" y="1402081"/>
            <a:ext cx="3084576" cy="2090927"/>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782567" y="1283208"/>
            <a:ext cx="0" cy="5318760"/>
          </a:xfrm>
          <a:custGeom>
            <a:avLst/>
            <a:gdLst/>
            <a:ahLst/>
            <a:cxnLst/>
            <a:rect l="l" t="t" r="r" b="b"/>
            <a:pathLst>
              <a:path h="5318759">
                <a:moveTo>
                  <a:pt x="0" y="0"/>
                </a:moveTo>
                <a:lnTo>
                  <a:pt x="0" y="5318759"/>
                </a:lnTo>
              </a:path>
            </a:pathLst>
          </a:custGeom>
          <a:ln w="6102">
            <a:solidFill>
              <a:srgbClr val="000000">
                <a:alpha val="12157"/>
              </a:srgbClr>
            </a:solidFill>
          </a:ln>
        </p:spPr>
        <p:txBody>
          <a:bodyPr wrap="square" lIns="0" tIns="0" rIns="0" bIns="0" rtlCol="0"/>
          <a:lstStyle/>
          <a:p>
            <a:endParaRPr/>
          </a:p>
        </p:txBody>
      </p:sp>
      <p:sp>
        <p:nvSpPr>
          <p:cNvPr id="12" name="object 9"/>
          <p:cNvSpPr txBox="1"/>
          <p:nvPr/>
        </p:nvSpPr>
        <p:spPr>
          <a:xfrm>
            <a:off x="190958" y="5286678"/>
            <a:ext cx="3591609" cy="648997"/>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lang="en-US" sz="1400" kern="1000" dirty="0" err="1" smtClean="0">
                <a:solidFill>
                  <a:schemeClr val="tx1">
                    <a:lumMod val="85000"/>
                    <a:lumOff val="15000"/>
                  </a:schemeClr>
                </a:solidFill>
                <a:latin typeface="Roboto" pitchFamily="2" charset="0"/>
                <a:ea typeface="Roboto" pitchFamily="2" charset="0"/>
                <a:cs typeface="Roboto" pitchFamily="2" charset="0"/>
              </a:rPr>
              <a:t>Undang-Undang</a:t>
            </a:r>
            <a:r>
              <a:rPr lang="en-US" sz="1400" kern="1000" dirty="0" smtClean="0">
                <a:solidFill>
                  <a:schemeClr val="tx1">
                    <a:lumMod val="85000"/>
                    <a:lumOff val="15000"/>
                  </a:schemeClr>
                </a:solidFill>
                <a:latin typeface="Roboto" pitchFamily="2" charset="0"/>
                <a:ea typeface="Roboto" pitchFamily="2" charset="0"/>
                <a:cs typeface="Roboto" pitchFamily="2" charset="0"/>
              </a:rPr>
              <a:t> No 1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Tahun</a:t>
            </a:r>
            <a:r>
              <a:rPr lang="en-US" sz="1400" kern="1000" dirty="0" smtClean="0">
                <a:solidFill>
                  <a:schemeClr val="tx1">
                    <a:lumMod val="85000"/>
                    <a:lumOff val="15000"/>
                  </a:schemeClr>
                </a:solidFill>
                <a:latin typeface="Roboto" pitchFamily="2" charset="0"/>
                <a:ea typeface="Roboto" pitchFamily="2" charset="0"/>
                <a:cs typeface="Roboto" pitchFamily="2" charset="0"/>
              </a:rPr>
              <a:t> 1970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tentang</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Keselamatan</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Kerja</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pasal</a:t>
            </a:r>
            <a:r>
              <a:rPr lang="en-US" sz="1400" kern="1000" dirty="0" smtClean="0">
                <a:solidFill>
                  <a:schemeClr val="tx1">
                    <a:lumMod val="85000"/>
                    <a:lumOff val="15000"/>
                  </a:schemeClr>
                </a:solidFill>
                <a:latin typeface="Roboto" pitchFamily="2" charset="0"/>
                <a:ea typeface="Roboto" pitchFamily="2" charset="0"/>
                <a:cs typeface="Roboto" pitchFamily="2" charset="0"/>
              </a:rPr>
              <a:t> 14</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4261763" y="1402081"/>
            <a:ext cx="7372350" cy="4247317"/>
          </a:xfrm>
          <a:prstGeom prst="rect">
            <a:avLst/>
          </a:prstGeom>
          <a:solidFill>
            <a:srgbClr val="2962FF"/>
          </a:solidFill>
        </p:spPr>
        <p:txBody>
          <a:bodyPr vert="horz" wrap="square" lIns="274320" tIns="274320" rIns="274320" bIns="274320" rtlCol="0">
            <a:spAutoFit/>
          </a:bodyPr>
          <a:lstStyle/>
          <a:p>
            <a:pPr marL="287020" indent="-274320">
              <a:lnSpc>
                <a:spcPct val="100000"/>
              </a:lnSpc>
              <a:buAutoNum type="arabicPeriod"/>
              <a:tabLst>
                <a:tab pos="287020"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il</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287020">
              <a:lnSpc>
                <a:spcPct val="100000"/>
              </a:lnSpc>
            </a:pP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7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ke</a:t>
            </a:r>
            <a:r>
              <a:rPr sz="2000" b="0" kern="1000" spc="6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287020" marR="1262380" indent="-274320">
              <a:lnSpc>
                <a:spcPct val="100000"/>
              </a:lnSpc>
              <a:buAutoNum type="arabicPeriod" startAt="2"/>
              <a:tabLst>
                <a:tab pos="287020"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gg</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eli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 </a:t>
            </a:r>
            <a:r>
              <a:rPr sz="2000" b="0" kern="1000" spc="4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ji</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287020" marR="277495" indent="-274320">
              <a:lnSpc>
                <a:spcPct val="100000"/>
              </a:lnSpc>
              <a:buAutoNum type="arabicPeriod" startAt="2"/>
              <a:tabLst>
                <a:tab pos="287020"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nuh</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ti</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3</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 </a:t>
            </a:r>
            <a:r>
              <a:rPr sz="2000" b="0" kern="1000" spc="4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ji</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287020" marR="668020" indent="-274320">
              <a:lnSpc>
                <a:spcPct val="100000"/>
              </a:lnSpc>
              <a:buAutoNum type="arabicPeriod" startAt="2"/>
              <a:tabLst>
                <a:tab pos="287020"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a:t>
            </a:r>
            <a:r>
              <a:rPr sz="2000" b="0" kern="1000" spc="-16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il</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3</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ji</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287020" marR="5080" indent="-274320">
              <a:lnSpc>
                <a:spcPct val="100000"/>
              </a:lnSpc>
              <a:buAutoNum type="arabicPeriod" startAt="2"/>
              <a:tabLst>
                <a:tab pos="287020"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7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7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3</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D </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o</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hu</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o</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9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0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7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4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14"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4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gg</a:t>
            </a:r>
            <a:r>
              <a:rPr sz="2000" b="0" kern="100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9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w</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6" name="object 6"/>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7" name="object 7"/>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en-US" sz="3400" dirty="0" err="1" smtClean="0">
                <a:solidFill>
                  <a:schemeClr val="bg1"/>
                </a:solidFill>
                <a:latin typeface="Roboto" pitchFamily="2" charset="0"/>
                <a:ea typeface="Roboto" pitchFamily="2" charset="0"/>
                <a:cs typeface="Roboto" pitchFamily="2" charset="0"/>
              </a:rPr>
              <a:t>Kewajiban</a:t>
            </a:r>
            <a:r>
              <a:rPr lang="en-US" sz="3400" dirty="0" smtClean="0">
                <a:solidFill>
                  <a:schemeClr val="bg1"/>
                </a:solidFill>
                <a:latin typeface="Roboto" pitchFamily="2" charset="0"/>
                <a:ea typeface="Roboto" pitchFamily="2" charset="0"/>
                <a:cs typeface="Roboto" pitchFamily="2" charset="0"/>
              </a:rPr>
              <a:t> </a:t>
            </a:r>
            <a:r>
              <a:rPr lang="en-US" sz="3400" dirty="0" err="1" smtClean="0">
                <a:solidFill>
                  <a:schemeClr val="bg1"/>
                </a:solidFill>
                <a:latin typeface="Roboto" pitchFamily="2" charset="0"/>
                <a:ea typeface="Roboto" pitchFamily="2" charset="0"/>
                <a:cs typeface="Roboto" pitchFamily="2" charset="0"/>
              </a:rPr>
              <a:t>Tenaga</a:t>
            </a:r>
            <a:r>
              <a:rPr lang="en-US" sz="3400" dirty="0" smtClean="0">
                <a:solidFill>
                  <a:schemeClr val="bg1"/>
                </a:solidFill>
                <a:latin typeface="Roboto" pitchFamily="2" charset="0"/>
                <a:ea typeface="Roboto" pitchFamily="2" charset="0"/>
                <a:cs typeface="Roboto" pitchFamily="2" charset="0"/>
              </a:rPr>
              <a:t> </a:t>
            </a:r>
            <a:r>
              <a:rPr lang="en-US" sz="3400" dirty="0" err="1" smtClean="0">
                <a:solidFill>
                  <a:schemeClr val="bg1"/>
                </a:solidFill>
                <a:latin typeface="Roboto" pitchFamily="2" charset="0"/>
                <a:ea typeface="Roboto" pitchFamily="2" charset="0"/>
                <a:cs typeface="Roboto" pitchFamily="2" charset="0"/>
              </a:rPr>
              <a:t>Kerja</a:t>
            </a:r>
            <a:endParaRPr lang="en-US" sz="3400" dirty="0">
              <a:solidFill>
                <a:schemeClr val="bg1"/>
              </a:solidFill>
              <a:latin typeface="Roboto" pitchFamily="2" charset="0"/>
              <a:ea typeface="Roboto" pitchFamily="2" charset="0"/>
              <a:cs typeface="Roboto" pitchFamily="2" charset="0"/>
            </a:endParaRPr>
          </a:p>
        </p:txBody>
      </p:sp>
      <p:sp>
        <p:nvSpPr>
          <p:cNvPr id="9" name="object 9"/>
          <p:cNvSpPr/>
          <p:nvPr/>
        </p:nvSpPr>
        <p:spPr>
          <a:xfrm>
            <a:off x="542545" y="1402081"/>
            <a:ext cx="3084576" cy="2090927"/>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782567" y="1283208"/>
            <a:ext cx="0" cy="5318760"/>
          </a:xfrm>
          <a:custGeom>
            <a:avLst/>
            <a:gdLst/>
            <a:ahLst/>
            <a:cxnLst/>
            <a:rect l="l" t="t" r="r" b="b"/>
            <a:pathLst>
              <a:path h="5318759">
                <a:moveTo>
                  <a:pt x="0" y="0"/>
                </a:moveTo>
                <a:lnTo>
                  <a:pt x="0" y="5318759"/>
                </a:lnTo>
              </a:path>
            </a:pathLst>
          </a:custGeom>
          <a:ln w="6102">
            <a:solidFill>
              <a:srgbClr val="000000">
                <a:alpha val="12157"/>
              </a:srgbClr>
            </a:solidFill>
          </a:ln>
        </p:spPr>
        <p:txBody>
          <a:bodyPr wrap="square" lIns="0" tIns="0" rIns="0" bIns="0" rtlCol="0"/>
          <a:lstStyle/>
          <a:p>
            <a:endParaRPr/>
          </a:p>
        </p:txBody>
      </p:sp>
      <p:sp>
        <p:nvSpPr>
          <p:cNvPr id="11" name="object 9"/>
          <p:cNvSpPr txBox="1"/>
          <p:nvPr/>
        </p:nvSpPr>
        <p:spPr>
          <a:xfrm>
            <a:off x="190958" y="5286678"/>
            <a:ext cx="3591609" cy="648997"/>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lang="en-US" sz="1400" kern="1000" dirty="0" err="1" smtClean="0">
                <a:solidFill>
                  <a:schemeClr val="tx1">
                    <a:lumMod val="85000"/>
                    <a:lumOff val="15000"/>
                  </a:schemeClr>
                </a:solidFill>
                <a:latin typeface="Roboto" pitchFamily="2" charset="0"/>
                <a:ea typeface="Roboto" pitchFamily="2" charset="0"/>
                <a:cs typeface="Roboto" pitchFamily="2" charset="0"/>
              </a:rPr>
              <a:t>Undang-Undang</a:t>
            </a:r>
            <a:r>
              <a:rPr lang="en-US" sz="1400" kern="1000" dirty="0" smtClean="0">
                <a:solidFill>
                  <a:schemeClr val="tx1">
                    <a:lumMod val="85000"/>
                    <a:lumOff val="15000"/>
                  </a:schemeClr>
                </a:solidFill>
                <a:latin typeface="Roboto" pitchFamily="2" charset="0"/>
                <a:ea typeface="Roboto" pitchFamily="2" charset="0"/>
                <a:cs typeface="Roboto" pitchFamily="2" charset="0"/>
              </a:rPr>
              <a:t> No 1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Tahun</a:t>
            </a:r>
            <a:r>
              <a:rPr lang="en-US" sz="1400" kern="1000" dirty="0" smtClean="0">
                <a:solidFill>
                  <a:schemeClr val="tx1">
                    <a:lumMod val="85000"/>
                    <a:lumOff val="15000"/>
                  </a:schemeClr>
                </a:solidFill>
                <a:latin typeface="Roboto" pitchFamily="2" charset="0"/>
                <a:ea typeface="Roboto" pitchFamily="2" charset="0"/>
                <a:cs typeface="Roboto" pitchFamily="2" charset="0"/>
              </a:rPr>
              <a:t> 1970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tentang</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Keselamatan</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Kerja</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pasal</a:t>
            </a:r>
            <a:r>
              <a:rPr lang="en-US" sz="1400" kern="1000" dirty="0" smtClean="0">
                <a:solidFill>
                  <a:schemeClr val="tx1">
                    <a:lumMod val="85000"/>
                    <a:lumOff val="15000"/>
                  </a:schemeClr>
                </a:solidFill>
                <a:latin typeface="Roboto" pitchFamily="2" charset="0"/>
                <a:ea typeface="Roboto" pitchFamily="2" charset="0"/>
                <a:cs typeface="Roboto" pitchFamily="2" charset="0"/>
              </a:rPr>
              <a:t> 12</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038600" y="1402969"/>
            <a:ext cx="7653274" cy="4647426"/>
          </a:xfrm>
          <a:prstGeom prst="rect">
            <a:avLst/>
          </a:prstGeom>
        </p:spPr>
        <p:txBody>
          <a:bodyPr vert="horz" wrap="square" lIns="0" tIns="0" rIns="0" bIns="0" rtlCol="0">
            <a:spAutoFit/>
          </a:bodyPr>
          <a:lstStyle/>
          <a:p>
            <a:pPr marL="360363" indent="-360363" algn="l" rtl="0">
              <a:lnSpc>
                <a:spcPts val="2135"/>
              </a:lnSpc>
            </a:pPr>
            <a:r>
              <a:rPr sz="1800" b="1" u="none" spc="20">
                <a:solidFill>
                  <a:srgbClr val="2962FF"/>
                </a:solidFill>
                <a:latin typeface="Roboto" pitchFamily="2" charset="0"/>
                <a:ea typeface="Roboto" pitchFamily="2" charset="0"/>
                <a:cs typeface="Roboto" pitchFamily="2" charset="0"/>
              </a:rPr>
              <a:t>UU No 1 Tahun 1970 Tentang Keselamatan Kerja</a:t>
            </a:r>
          </a:p>
          <a:p>
            <a:pPr marL="263525" marR="44450" indent="-263525" algn="l" rtl="0">
              <a:buAutoNum type="arabicPeriod"/>
              <a:tabLst>
                <a:tab pos="4211638" algn="l"/>
              </a:tabLst>
            </a:pPr>
            <a:r>
              <a:rPr sz="1600" u="none" kern="500" spc="-15" smtClean="0">
                <a:solidFill>
                  <a:schemeClr val="tx1">
                    <a:lumMod val="85000"/>
                    <a:lumOff val="15000"/>
                  </a:schemeClr>
                </a:solidFill>
                <a:latin typeface="Roboto Medium" pitchFamily="2" charset="0"/>
                <a:ea typeface="Roboto Medium" pitchFamily="2" charset="0"/>
                <a:cs typeface="Roboto Medium" pitchFamily="2" charset="0"/>
              </a:rPr>
              <a:t>Tempat dimana dilakukan pekerjaan bagi suatu usaha</a:t>
            </a:r>
          </a:p>
          <a:p>
            <a:pPr marL="263525" marR="44450" indent="-263525" algn="l" rtl="0">
              <a:buAutoNum type="arabicPeriod"/>
              <a:tabLst>
                <a:tab pos="4211638" algn="l"/>
              </a:tabLst>
            </a:pPr>
            <a:r>
              <a:rPr sz="1600" u="none" kern="500" spc="-15" smtClean="0">
                <a:solidFill>
                  <a:schemeClr val="tx1">
                    <a:lumMod val="85000"/>
                    <a:lumOff val="15000"/>
                  </a:schemeClr>
                </a:solidFill>
                <a:latin typeface="Roboto Medium" pitchFamily="2" charset="0"/>
                <a:ea typeface="Roboto Medium" pitchFamily="2" charset="0"/>
                <a:cs typeface="Roboto Medium" pitchFamily="2" charset="0"/>
              </a:rPr>
              <a:t>Adanya tenaga kerja yang bekerja di sana</a:t>
            </a:r>
          </a:p>
          <a:p>
            <a:pPr marL="263525" marR="44450" indent="-263525" algn="l" rtl="0">
              <a:buAutoNum type="arabicPeriod"/>
              <a:tabLst>
                <a:tab pos="4211638" algn="l"/>
              </a:tabLst>
            </a:pPr>
            <a:r>
              <a:rPr sz="1600" u="none" kern="500" spc="-15" smtClean="0">
                <a:solidFill>
                  <a:schemeClr val="tx1">
                    <a:lumMod val="85000"/>
                    <a:lumOff val="15000"/>
                  </a:schemeClr>
                </a:solidFill>
                <a:latin typeface="Roboto Medium" pitchFamily="2" charset="0"/>
                <a:ea typeface="Roboto Medium" pitchFamily="2" charset="0"/>
                <a:cs typeface="Roboto Medium" pitchFamily="2" charset="0"/>
              </a:rPr>
              <a:t>Adanya bahaya kerja di tempat itu</a:t>
            </a:r>
          </a:p>
          <a:p>
            <a:pPr marL="360363" indent="-360363" algn="l" rtl="0">
              <a:lnSpc>
                <a:spcPts val="2135"/>
              </a:lnSpc>
              <a:spcBef>
                <a:spcPts val="2400"/>
              </a:spcBef>
            </a:pPr>
            <a:r>
              <a:rPr sz="1800" b="1" u="none" spc="20" smtClean="0">
                <a:solidFill>
                  <a:srgbClr val="2962FF"/>
                </a:solidFill>
                <a:latin typeface="Roboto" pitchFamily="2" charset="0"/>
                <a:ea typeface="Roboto" pitchFamily="2" charset="0"/>
                <a:cs typeface="Roboto" pitchFamily="2" charset="0"/>
              </a:rPr>
              <a:t>Permenaker </a:t>
            </a:r>
            <a:r>
              <a:rPr sz="1800" b="1" u="none" spc="20">
                <a:solidFill>
                  <a:srgbClr val="2962FF"/>
                </a:solidFill>
                <a:latin typeface="Roboto" pitchFamily="2" charset="0"/>
                <a:ea typeface="Roboto" pitchFamily="2" charset="0"/>
                <a:cs typeface="Roboto" pitchFamily="2" charset="0"/>
              </a:rPr>
              <a:t>No 5 Tahun 1996 Tentang Sistem Manajemen K3</a:t>
            </a:r>
          </a:p>
          <a:p>
            <a:pPr marR="44450" algn="l" rtl="0">
              <a:lnSpc>
                <a:spcPct val="100000"/>
              </a:lnSpc>
              <a:tabLst>
                <a:tab pos="3769360" algn="l"/>
              </a:tabLst>
            </a:pPr>
            <a:r>
              <a:rPr sz="1600" u="none" kern="500" spc="-15">
                <a:solidFill>
                  <a:schemeClr val="tx1">
                    <a:lumMod val="85000"/>
                    <a:lumOff val="15000"/>
                  </a:schemeClr>
                </a:solidFill>
                <a:latin typeface="Roboto Medium" pitchFamily="2" charset="0"/>
                <a:ea typeface="Roboto Medium" pitchFamily="2" charset="0"/>
                <a:cs typeface="Roboto Medium" pitchFamily="2" charset="0"/>
              </a:rPr>
              <a:t>Setiap perusahaan yang memperkerjakan 100 tenaga kerja atau lebih dan atau yang mengandung potensi bahaya yang ditimbulkan oleh karakteristik proses atau bahan produksi yang dapat mengakibatkan kecelakaan kerja seperti peledakan, kebakaran, pencemaran lingkungan dan penyakit akibat kerja (PAK</a:t>
            </a:r>
            <a:r>
              <a:rPr sz="1600" u="none" kern="500" spc="-15" smtClean="0">
                <a:solidFill>
                  <a:schemeClr val="tx1">
                    <a:lumMod val="85000"/>
                    <a:lumOff val="15000"/>
                  </a:schemeClr>
                </a:solidFill>
                <a:latin typeface="Roboto Medium" pitchFamily="2" charset="0"/>
                <a:ea typeface="Roboto Medium" pitchFamily="2" charset="0"/>
                <a:cs typeface="Roboto Medium" pitchFamily="2" charset="0"/>
              </a:rPr>
              <a:t>)</a:t>
            </a:r>
            <a:endParaRPr sz="1600" u="none" kern="500" spc="-15">
              <a:solidFill>
                <a:schemeClr val="tx1">
                  <a:lumMod val="85000"/>
                  <a:lumOff val="15000"/>
                </a:schemeClr>
              </a:solidFill>
              <a:latin typeface="Roboto Medium" pitchFamily="2" charset="0"/>
              <a:ea typeface="Roboto Medium" pitchFamily="2" charset="0"/>
              <a:cs typeface="Roboto Medium" pitchFamily="2" charset="0"/>
            </a:endParaRPr>
          </a:p>
          <a:p>
            <a:pPr marR="803275" algn="l" rtl="0">
              <a:lnSpc>
                <a:spcPts val="2135"/>
              </a:lnSpc>
              <a:spcBef>
                <a:spcPts val="2400"/>
              </a:spcBef>
            </a:pPr>
            <a:r>
              <a:rPr sz="1800" b="1" u="none" spc="20">
                <a:solidFill>
                  <a:srgbClr val="2962FF"/>
                </a:solidFill>
                <a:latin typeface="Roboto" pitchFamily="2" charset="0"/>
                <a:ea typeface="Roboto" pitchFamily="2" charset="0"/>
                <a:cs typeface="Roboto" pitchFamily="2" charset="0"/>
              </a:rPr>
              <a:t>Permenaker No 4 Tahun 1987 Tentang Panitia Pembina Keselamatan dan Kesehatan Kerja (P2K3)</a:t>
            </a:r>
          </a:p>
          <a:p>
            <a:pPr marL="263525" marR="44450" indent="-263525" algn="l" rtl="0">
              <a:buAutoNum type="arabicPeriod"/>
              <a:tabLst>
                <a:tab pos="3769360" algn="l"/>
              </a:tabLst>
            </a:pPr>
            <a:r>
              <a:rPr sz="1600" u="none" kern="500" spc="-15">
                <a:solidFill>
                  <a:schemeClr val="tx1">
                    <a:lumMod val="85000"/>
                    <a:lumOff val="15000"/>
                  </a:schemeClr>
                </a:solidFill>
                <a:latin typeface="Roboto Medium" pitchFamily="2" charset="0"/>
                <a:ea typeface="Roboto Medium" pitchFamily="2" charset="0"/>
                <a:cs typeface="Roboto Medium" pitchFamily="2" charset="0"/>
              </a:rPr>
              <a:t>Tempat kerja dimana pengusaha atau pengurus memperkerjakan 100 orang atau </a:t>
            </a:r>
            <a:r>
              <a:rPr sz="1600" u="none" kern="500" spc="-15" smtClean="0">
                <a:solidFill>
                  <a:schemeClr val="tx1">
                    <a:lumMod val="85000"/>
                    <a:lumOff val="15000"/>
                  </a:schemeClr>
                </a:solidFill>
                <a:latin typeface="Roboto Medium" pitchFamily="2" charset="0"/>
                <a:ea typeface="Roboto Medium" pitchFamily="2" charset="0"/>
                <a:cs typeface="Roboto Medium" pitchFamily="2" charset="0"/>
              </a:rPr>
              <a:t>lebih</a:t>
            </a:r>
            <a:endParaRPr sz="1600" u="none" kern="500" spc="-15">
              <a:solidFill>
                <a:schemeClr val="tx1">
                  <a:lumMod val="85000"/>
                  <a:lumOff val="15000"/>
                </a:schemeClr>
              </a:solidFill>
              <a:latin typeface="Roboto Medium" pitchFamily="2" charset="0"/>
              <a:ea typeface="Roboto Medium" pitchFamily="2" charset="0"/>
              <a:cs typeface="Roboto Medium" pitchFamily="2" charset="0"/>
            </a:endParaRPr>
          </a:p>
          <a:p>
            <a:pPr marL="263525" marR="44450" indent="-263525" algn="l" rtl="0">
              <a:buAutoNum type="arabicPeriod"/>
              <a:tabLst>
                <a:tab pos="3769360" algn="l"/>
              </a:tabLst>
            </a:pPr>
            <a:r>
              <a:rPr sz="1600" u="none" kern="500" spc="-15">
                <a:solidFill>
                  <a:schemeClr val="tx1">
                    <a:lumMod val="85000"/>
                    <a:lumOff val="15000"/>
                  </a:schemeClr>
                </a:solidFill>
                <a:latin typeface="Roboto Medium" pitchFamily="2" charset="0"/>
                <a:ea typeface="Roboto Medium" pitchFamily="2" charset="0"/>
                <a:cs typeface="Roboto Medium" pitchFamily="2" charset="0"/>
              </a:rPr>
              <a:t>Tempat kerja dimana pengusaha memperkerjakan kurang dari 100 orang tetapi menggunakan bahan, proses dan instalasi yang memiliki resiko besar akan terjadinya peledakan, kebakaran, keracunan dan pencemaran radio </a:t>
            </a:r>
            <a:r>
              <a:rPr sz="1600" u="none" kern="500" spc="-15" smtClean="0">
                <a:solidFill>
                  <a:schemeClr val="tx1">
                    <a:lumMod val="85000"/>
                    <a:lumOff val="15000"/>
                  </a:schemeClr>
                </a:solidFill>
                <a:latin typeface="Roboto Medium" pitchFamily="2" charset="0"/>
                <a:ea typeface="Roboto Medium" pitchFamily="2" charset="0"/>
                <a:cs typeface="Roboto Medium" pitchFamily="2" charset="0"/>
              </a:rPr>
              <a:t>aktif</a:t>
            </a:r>
            <a:endParaRPr sz="1600" u="none" kern="500" spc="-15">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56699"/>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Dasar Hukum Penerapan K3 Di Tempat Kerja</a:t>
            </a:r>
            <a:endParaRPr lang="id-ID" sz="3400">
              <a:solidFill>
                <a:schemeClr val="bg1"/>
              </a:solidFill>
              <a:latin typeface="Roboto" pitchFamily="2" charset="0"/>
              <a:ea typeface="Roboto" pitchFamily="2" charset="0"/>
              <a:cs typeface="Roboto" pitchFamily="2" charset="0"/>
            </a:endParaRPr>
          </a:p>
        </p:txBody>
      </p:sp>
      <p:sp>
        <p:nvSpPr>
          <p:cNvPr id="6" name="object 6"/>
          <p:cNvSpPr/>
          <p:nvPr/>
        </p:nvSpPr>
        <p:spPr>
          <a:xfrm>
            <a:off x="292608" y="1402081"/>
            <a:ext cx="3340608" cy="226771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23089" y="1432561"/>
            <a:ext cx="3230880" cy="215798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761510" y="1417319"/>
            <a:ext cx="0" cy="4706620"/>
          </a:xfrm>
          <a:custGeom>
            <a:avLst/>
            <a:gdLst/>
            <a:ahLst/>
            <a:cxnLst/>
            <a:rect l="l" t="t" r="r" b="b"/>
            <a:pathLst>
              <a:path h="4706620">
                <a:moveTo>
                  <a:pt x="0" y="0"/>
                </a:moveTo>
                <a:lnTo>
                  <a:pt x="0" y="4706391"/>
                </a:lnTo>
              </a:path>
            </a:pathLst>
          </a:custGeom>
          <a:ln w="6102">
            <a:solidFill>
              <a:srgbClr val="000000">
                <a:alpha val="12157"/>
              </a:srgbClr>
            </a:solidFill>
          </a:ln>
        </p:spPr>
        <p:txBody>
          <a:bodyPr wrap="square" lIns="0" tIns="0" rIns="0" bIns="0" rtlCol="0"/>
          <a:lstStyle/>
          <a:p>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4327778" y="1402080"/>
            <a:ext cx="7218045" cy="4632037"/>
          </a:xfrm>
          <a:prstGeom prst="rect">
            <a:avLst/>
          </a:prstGeom>
          <a:solidFill>
            <a:srgbClr val="2962FF"/>
          </a:solidFill>
        </p:spPr>
        <p:txBody>
          <a:bodyPr vert="horz" wrap="square" lIns="274320" tIns="274320" rIns="274320" bIns="274320" rtlCol="0">
            <a:spAutoFit/>
          </a:bodyPr>
          <a:lstStyle/>
          <a:p>
            <a:pPr marL="469900" indent="-457200">
              <a:lnSpc>
                <a:spcPct val="100000"/>
              </a:lnSpc>
              <a:buAutoNum type="arabicPeriod"/>
              <a:tabLst>
                <a:tab pos="470534"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el</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spcBef>
                <a:spcPts val="290"/>
              </a:spcBef>
              <a:buAutoNum type="arabicPeriod"/>
              <a:tabLst>
                <a:tab pos="470534"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ke</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spcBef>
                <a:spcPts val="290"/>
              </a:spcBef>
              <a:buAutoNum type="arabicPeriod"/>
              <a:tabLst>
                <a:tab pos="470534"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ay</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ele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spcBef>
                <a:spcPts val="290"/>
              </a:spcBef>
              <a:buAutoNum type="arabicPeriod"/>
              <a:tabLst>
                <a:tab pos="470534"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v</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spcBef>
                <a:spcPts val="290"/>
              </a:spcBef>
              <a:buAutoNum type="arabicPeriod"/>
              <a:tabLst>
                <a:tab pos="470534"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3</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spcBef>
                <a:spcPts val="290"/>
              </a:spcBef>
              <a:buAutoNum type="arabicPeriod"/>
              <a:tabLst>
                <a:tab pos="470534"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marR="111125" indent="-457200">
              <a:lnSpc>
                <a:spcPct val="110100"/>
              </a:lnSpc>
              <a:buAutoNum type="arabicPeriod"/>
              <a:tabLst>
                <a:tab pos="470534"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lik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7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im</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uh</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ele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o</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o</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a:t>
            </a:r>
            <a:r>
              <a:rPr sz="2000" b="0" kern="1000" spc="-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marR="62230" indent="-457200">
              <a:lnSpc>
                <a:spcPct val="110100"/>
              </a:lnSpc>
              <a:buAutoNum type="arabicPeriod"/>
              <a:tabLst>
                <a:tab pos="470534" algn="l"/>
              </a:tabLst>
            </a:pP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7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7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2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spcBef>
                <a:spcPts val="290"/>
              </a:spcBef>
              <a:buAutoNum type="arabicPeriod"/>
              <a:tabLst>
                <a:tab pos="470534" algn="l"/>
              </a:tabLst>
            </a:pPr>
            <a:r>
              <a:rPr sz="2000" b="0" kern="1000" spc="-1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8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6" name="object 6"/>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7" name="object 7"/>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en-US" sz="3400" dirty="0" err="1" smtClean="0">
                <a:solidFill>
                  <a:schemeClr val="bg1"/>
                </a:solidFill>
                <a:latin typeface="Roboto" pitchFamily="2" charset="0"/>
                <a:ea typeface="Roboto" pitchFamily="2" charset="0"/>
                <a:cs typeface="Roboto" pitchFamily="2" charset="0"/>
              </a:rPr>
              <a:t>Syarat</a:t>
            </a:r>
            <a:r>
              <a:rPr lang="en-US" sz="3400" dirty="0" smtClean="0">
                <a:solidFill>
                  <a:schemeClr val="bg1"/>
                </a:solidFill>
                <a:latin typeface="Roboto" pitchFamily="2" charset="0"/>
                <a:ea typeface="Roboto" pitchFamily="2" charset="0"/>
                <a:cs typeface="Roboto" pitchFamily="2" charset="0"/>
              </a:rPr>
              <a:t> </a:t>
            </a:r>
            <a:r>
              <a:rPr lang="en-US" sz="3400" dirty="0" err="1" smtClean="0">
                <a:solidFill>
                  <a:schemeClr val="bg1"/>
                </a:solidFill>
                <a:latin typeface="Roboto" pitchFamily="2" charset="0"/>
                <a:ea typeface="Roboto" pitchFamily="2" charset="0"/>
                <a:cs typeface="Roboto" pitchFamily="2" charset="0"/>
              </a:rPr>
              <a:t>Dasar</a:t>
            </a:r>
            <a:r>
              <a:rPr lang="en-US" sz="3400" dirty="0" smtClean="0">
                <a:solidFill>
                  <a:schemeClr val="bg1"/>
                </a:solidFill>
                <a:latin typeface="Roboto" pitchFamily="2" charset="0"/>
                <a:ea typeface="Roboto" pitchFamily="2" charset="0"/>
                <a:cs typeface="Roboto" pitchFamily="2" charset="0"/>
              </a:rPr>
              <a:t> K3</a:t>
            </a:r>
            <a:endParaRPr lang="en-US" sz="3400" dirty="0">
              <a:solidFill>
                <a:schemeClr val="bg1"/>
              </a:solidFill>
              <a:latin typeface="Roboto" pitchFamily="2" charset="0"/>
              <a:ea typeface="Roboto" pitchFamily="2" charset="0"/>
              <a:cs typeface="Roboto" pitchFamily="2" charset="0"/>
            </a:endParaRPr>
          </a:p>
        </p:txBody>
      </p:sp>
      <p:sp>
        <p:nvSpPr>
          <p:cNvPr id="9" name="object 9"/>
          <p:cNvSpPr/>
          <p:nvPr/>
        </p:nvSpPr>
        <p:spPr>
          <a:xfrm>
            <a:off x="542545" y="1402080"/>
            <a:ext cx="3084576" cy="1780032"/>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782567" y="1283208"/>
            <a:ext cx="0" cy="5318760"/>
          </a:xfrm>
          <a:custGeom>
            <a:avLst/>
            <a:gdLst/>
            <a:ahLst/>
            <a:cxnLst/>
            <a:rect l="l" t="t" r="r" b="b"/>
            <a:pathLst>
              <a:path h="5318759">
                <a:moveTo>
                  <a:pt x="0" y="0"/>
                </a:moveTo>
                <a:lnTo>
                  <a:pt x="0" y="5318759"/>
                </a:lnTo>
              </a:path>
            </a:pathLst>
          </a:custGeom>
          <a:ln w="6102">
            <a:solidFill>
              <a:srgbClr val="000000">
                <a:alpha val="12157"/>
              </a:srgbClr>
            </a:solidFill>
          </a:ln>
        </p:spPr>
        <p:txBody>
          <a:bodyPr wrap="square" lIns="0" tIns="0" rIns="0" bIns="0" rtlCol="0"/>
          <a:lstStyle/>
          <a:p>
            <a:endParaRPr/>
          </a:p>
        </p:txBody>
      </p:sp>
      <p:sp>
        <p:nvSpPr>
          <p:cNvPr id="11" name="object 9"/>
          <p:cNvSpPr txBox="1"/>
          <p:nvPr/>
        </p:nvSpPr>
        <p:spPr>
          <a:xfrm>
            <a:off x="190958" y="5286678"/>
            <a:ext cx="3591609" cy="648997"/>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lang="en-US" sz="1400" kern="1000" dirty="0" err="1" smtClean="0">
                <a:solidFill>
                  <a:schemeClr val="tx1">
                    <a:lumMod val="85000"/>
                    <a:lumOff val="15000"/>
                  </a:schemeClr>
                </a:solidFill>
                <a:latin typeface="Roboto" pitchFamily="2" charset="0"/>
                <a:ea typeface="Roboto" pitchFamily="2" charset="0"/>
                <a:cs typeface="Roboto" pitchFamily="2" charset="0"/>
              </a:rPr>
              <a:t>Undang-Undang</a:t>
            </a:r>
            <a:r>
              <a:rPr lang="en-US" sz="1400" kern="1000" dirty="0" smtClean="0">
                <a:solidFill>
                  <a:schemeClr val="tx1">
                    <a:lumMod val="85000"/>
                    <a:lumOff val="15000"/>
                  </a:schemeClr>
                </a:solidFill>
                <a:latin typeface="Roboto" pitchFamily="2" charset="0"/>
                <a:ea typeface="Roboto" pitchFamily="2" charset="0"/>
                <a:cs typeface="Roboto" pitchFamily="2" charset="0"/>
              </a:rPr>
              <a:t> No 1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Tahun</a:t>
            </a:r>
            <a:r>
              <a:rPr lang="en-US" sz="1400" kern="1000" dirty="0" smtClean="0">
                <a:solidFill>
                  <a:schemeClr val="tx1">
                    <a:lumMod val="85000"/>
                    <a:lumOff val="15000"/>
                  </a:schemeClr>
                </a:solidFill>
                <a:latin typeface="Roboto" pitchFamily="2" charset="0"/>
                <a:ea typeface="Roboto" pitchFamily="2" charset="0"/>
                <a:cs typeface="Roboto" pitchFamily="2" charset="0"/>
              </a:rPr>
              <a:t> 1970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tentang</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Keselamatan</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Kerja</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pasal</a:t>
            </a:r>
            <a:r>
              <a:rPr lang="en-US" sz="1400" kern="1000" dirty="0" smtClean="0">
                <a:solidFill>
                  <a:schemeClr val="tx1">
                    <a:lumMod val="85000"/>
                    <a:lumOff val="15000"/>
                  </a:schemeClr>
                </a:solidFill>
                <a:latin typeface="Roboto" pitchFamily="2" charset="0"/>
                <a:ea typeface="Roboto" pitchFamily="2" charset="0"/>
                <a:cs typeface="Roboto" pitchFamily="2" charset="0"/>
              </a:rPr>
              <a:t> 3</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4264080" y="1402081"/>
            <a:ext cx="7329805" cy="4862870"/>
          </a:xfrm>
          <a:prstGeom prst="rect">
            <a:avLst/>
          </a:prstGeom>
          <a:solidFill>
            <a:srgbClr val="2962FF"/>
          </a:solidFill>
        </p:spPr>
        <p:txBody>
          <a:bodyPr vert="horz" wrap="square" lIns="274320" tIns="274320" rIns="274320" bIns="274320" rtlCol="0">
            <a:spAutoFit/>
          </a:bodyPr>
          <a:lstStyle/>
          <a:p>
            <a:pPr marL="469900" indent="-457200">
              <a:lnSpc>
                <a:spcPct val="100000"/>
              </a:lnSpc>
              <a:buAutoNum type="arabicPeriod" startAt="10"/>
              <a:tabLst>
                <a:tab pos="470534" algn="l"/>
              </a:tabLst>
            </a:pP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uh</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7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6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buAutoNum type="arabicPeriod" startAt="10"/>
              <a:tabLst>
                <a:tab pos="470534" algn="l"/>
              </a:tabLst>
            </a:pP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d</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v</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il</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buAutoNum type="arabicPeriod" startAt="10"/>
              <a:tabLst>
                <a:tab pos="470534" algn="l"/>
              </a:tabLst>
            </a:pP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8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es</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 </a:t>
            </a:r>
            <a:r>
              <a:rPr sz="2000" b="0" kern="1000" spc="6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0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marR="347980" indent="-457200">
              <a:lnSpc>
                <a:spcPct val="100000"/>
              </a:lnSpc>
              <a:buAutoNum type="arabicPeriod" startAt="10"/>
              <a:tabLst>
                <a:tab pos="470534" algn="l"/>
              </a:tabLst>
            </a:pP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es</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al</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 </a:t>
            </a:r>
            <a:r>
              <a:rPr sz="2000" b="0" kern="1000" spc="7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o</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s </a:t>
            </a:r>
            <a:r>
              <a:rPr sz="2000" b="0" kern="1000" spc="6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marR="767080" indent="-457200">
              <a:lnSpc>
                <a:spcPct val="100000"/>
              </a:lnSpc>
              <a:buAutoNum type="arabicPeriod" startAt="10"/>
              <a:tabLst>
                <a:tab pos="470534" algn="l"/>
              </a:tabLst>
            </a:pP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ng</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9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nus</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a:t>
            </a:r>
            <a:r>
              <a:rPr sz="2000" b="0" kern="1000" spc="-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6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buAutoNum type="arabicPeriod" startAt="10"/>
              <a:tabLst>
                <a:tab pos="470534" algn="l"/>
              </a:tabLst>
            </a:pP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ng</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2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a:t>
            </a:r>
            <a:r>
              <a:rPr sz="2000" b="0" kern="1000" spc="-9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se</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buAutoNum type="arabicPeriod" startAt="10"/>
              <a:tabLst>
                <a:tab pos="470534" algn="l"/>
              </a:tabLst>
            </a:pP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ng</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9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bo</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t>
            </a:r>
            <a:r>
              <a:rPr sz="2000" b="0" kern="1000" spc="-13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a:lnSpc>
                <a:spcPct val="100000"/>
              </a:lnSpc>
            </a:pPr>
            <a:r>
              <a:rPr sz="2000" b="0" kern="1000" spc="7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3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6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3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indent="-457200">
              <a:lnSpc>
                <a:spcPct val="100000"/>
              </a:lnSpc>
              <a:buAutoNum type="arabicPeriod" startAt="17"/>
              <a:tabLst>
                <a:tab pos="470534" algn="l"/>
              </a:tabLst>
            </a:pP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c</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4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al</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li</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5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4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h</a:t>
            </a:r>
            <a:r>
              <a:rPr sz="2000" b="0" kern="1000" spc="1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3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a:p>
            <a:pPr marL="469900" marR="5080" indent="-457200">
              <a:lnSpc>
                <a:spcPct val="100000"/>
              </a:lnSpc>
              <a:buAutoNum type="arabicPeriod" startAt="17"/>
              <a:tabLst>
                <a:tab pos="470534" algn="l"/>
              </a:tabLst>
            </a:pPr>
            <a:r>
              <a:rPr sz="2000" b="0" kern="1000" spc="5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su</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&amp;</a:t>
            </a:r>
            <a:r>
              <a:rPr sz="2000" b="0" kern="1000" spc="-4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u</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6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es</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l</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p</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j</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an</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spc="1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4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s</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3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k</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o</a:t>
            </a:r>
            <a:r>
              <a:rPr sz="2000" b="0" kern="1000" spc="-1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n</a:t>
            </a:r>
            <a:r>
              <a:rPr sz="2000" b="0" kern="10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y</a:t>
            </a:r>
            <a:r>
              <a:rPr sz="2000" b="0" kern="1000" spc="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160"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7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3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e</a:t>
            </a:r>
            <a:r>
              <a:rPr sz="2000" b="0" kern="1000" spc="10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r</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a:t>
            </a:r>
            <a:r>
              <a:rPr sz="2000" b="0" kern="1000" spc="25"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m</a:t>
            </a:r>
            <a:r>
              <a:rPr sz="2000" b="0" kern="1000" spc="-2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b</a:t>
            </a:r>
            <a:r>
              <a:rPr sz="2000" b="0" kern="1000" spc="10" dirty="0" err="1">
                <a:solidFill>
                  <a:srgbClr val="FFFFFF"/>
                </a:solidFill>
                <a:latin typeface="Roboto Medium" panose="02000000000000000000" pitchFamily="2" charset="0"/>
                <a:ea typeface="Roboto Medium" panose="02000000000000000000" pitchFamily="2" charset="0"/>
                <a:cs typeface="Roboto Medium" panose="02000000000000000000" pitchFamily="2" charset="0"/>
              </a:rPr>
              <a:t>ah</a:t>
            </a:r>
            <a:r>
              <a:rPr sz="2000" b="0" kern="1000" spc="-145" dirty="0">
                <a:solidFill>
                  <a:srgbClr val="FFFFFF"/>
                </a:solidFill>
                <a:latin typeface="Roboto Medium" panose="02000000000000000000" pitchFamily="2" charset="0"/>
                <a:ea typeface="Roboto Medium" panose="02000000000000000000" pitchFamily="2" charset="0"/>
                <a:cs typeface="Roboto Medium" panose="02000000000000000000" pitchFamily="2" charset="0"/>
              </a:rPr>
              <a:t> </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t</a:t>
            </a:r>
            <a:r>
              <a:rPr sz="2000" b="0" kern="1000" spc="6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r>
              <a:rPr sz="2000" b="0" kern="1000" spc="2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ng</a:t>
            </a:r>
            <a:r>
              <a:rPr sz="2000" b="0" kern="1000" spc="-20"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g</a:t>
            </a:r>
            <a:r>
              <a:rPr sz="2000" b="0" kern="1000" spc="15" dirty="0" err="1" smtClean="0">
                <a:solidFill>
                  <a:srgbClr val="FFFFFF"/>
                </a:solidFill>
                <a:latin typeface="Roboto Medium" panose="02000000000000000000" pitchFamily="2" charset="0"/>
                <a:ea typeface="Roboto Medium" panose="02000000000000000000" pitchFamily="2" charset="0"/>
                <a:cs typeface="Roboto Medium" panose="02000000000000000000" pitchFamily="2" charset="0"/>
              </a:rPr>
              <a:t>i</a:t>
            </a:r>
            <a:endParaRPr sz="2000" kern="1000"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6" name="object 6"/>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7" name="object 7"/>
          <p:cNvSpPr txBox="1">
            <a:spLocks noGrp="1"/>
          </p:cNvSpPr>
          <p:nvPr>
            <p:ph type="title"/>
          </p:nvPr>
        </p:nvSpPr>
        <p:spPr>
          <a:xfrm>
            <a:off x="190958" y="241310"/>
            <a:ext cx="11810085" cy="523220"/>
          </a:xfrm>
          <a:prstGeom prst="rect">
            <a:avLst/>
          </a:prstGeom>
        </p:spPr>
        <p:txBody>
          <a:bodyPr vert="horz" wrap="square" lIns="0" tIns="0" rIns="0" bIns="0" rtlCol="0">
            <a:spAutoFit/>
          </a:bodyPr>
          <a:lstStyle/>
          <a:p>
            <a:pPr marL="436880"/>
            <a:r>
              <a:rPr lang="en-US" sz="3400" dirty="0" err="1" smtClean="0">
                <a:solidFill>
                  <a:schemeClr val="bg1"/>
                </a:solidFill>
                <a:latin typeface="Roboto" pitchFamily="2" charset="0"/>
                <a:ea typeface="Roboto" pitchFamily="2" charset="0"/>
                <a:cs typeface="Roboto" pitchFamily="2" charset="0"/>
              </a:rPr>
              <a:t>Syarat</a:t>
            </a:r>
            <a:r>
              <a:rPr lang="en-US" sz="3400" dirty="0" smtClean="0">
                <a:solidFill>
                  <a:schemeClr val="bg1"/>
                </a:solidFill>
                <a:latin typeface="Roboto" pitchFamily="2" charset="0"/>
                <a:ea typeface="Roboto" pitchFamily="2" charset="0"/>
                <a:cs typeface="Roboto" pitchFamily="2" charset="0"/>
              </a:rPr>
              <a:t> </a:t>
            </a:r>
            <a:r>
              <a:rPr lang="en-US" sz="3400" dirty="0" err="1" smtClean="0">
                <a:solidFill>
                  <a:schemeClr val="bg1"/>
                </a:solidFill>
                <a:latin typeface="Roboto" pitchFamily="2" charset="0"/>
                <a:ea typeface="Roboto" pitchFamily="2" charset="0"/>
                <a:cs typeface="Roboto" pitchFamily="2" charset="0"/>
              </a:rPr>
              <a:t>Dasar</a:t>
            </a:r>
            <a:r>
              <a:rPr lang="en-US" sz="3400" dirty="0" smtClean="0">
                <a:solidFill>
                  <a:schemeClr val="bg1"/>
                </a:solidFill>
                <a:latin typeface="Roboto" pitchFamily="2" charset="0"/>
                <a:ea typeface="Roboto" pitchFamily="2" charset="0"/>
                <a:cs typeface="Roboto" pitchFamily="2" charset="0"/>
              </a:rPr>
              <a:t> K3 (</a:t>
            </a:r>
            <a:r>
              <a:rPr lang="en-US" sz="3400" i="1" dirty="0" err="1" smtClean="0">
                <a:solidFill>
                  <a:schemeClr val="bg1"/>
                </a:solidFill>
                <a:latin typeface="Roboto" pitchFamily="2" charset="0"/>
                <a:ea typeface="Roboto" pitchFamily="2" charset="0"/>
                <a:cs typeface="Roboto" pitchFamily="2" charset="0"/>
              </a:rPr>
              <a:t>Selesai</a:t>
            </a:r>
            <a:r>
              <a:rPr lang="en-US" sz="3400" dirty="0" smtClean="0">
                <a:solidFill>
                  <a:schemeClr val="bg1"/>
                </a:solidFill>
                <a:latin typeface="Roboto" pitchFamily="2" charset="0"/>
                <a:ea typeface="Roboto" pitchFamily="2" charset="0"/>
                <a:cs typeface="Roboto" pitchFamily="2" charset="0"/>
              </a:rPr>
              <a:t>)</a:t>
            </a:r>
            <a:endParaRPr lang="en-US" sz="3400" dirty="0">
              <a:solidFill>
                <a:schemeClr val="bg1"/>
              </a:solidFill>
              <a:latin typeface="Roboto" pitchFamily="2" charset="0"/>
              <a:ea typeface="Roboto" pitchFamily="2" charset="0"/>
              <a:cs typeface="Roboto" pitchFamily="2" charset="0"/>
            </a:endParaRPr>
          </a:p>
        </p:txBody>
      </p:sp>
      <p:sp>
        <p:nvSpPr>
          <p:cNvPr id="9" name="object 9"/>
          <p:cNvSpPr/>
          <p:nvPr/>
        </p:nvSpPr>
        <p:spPr>
          <a:xfrm>
            <a:off x="542545" y="1402081"/>
            <a:ext cx="3084576" cy="2090927"/>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782567" y="1283208"/>
            <a:ext cx="0" cy="5318760"/>
          </a:xfrm>
          <a:custGeom>
            <a:avLst/>
            <a:gdLst/>
            <a:ahLst/>
            <a:cxnLst/>
            <a:rect l="l" t="t" r="r" b="b"/>
            <a:pathLst>
              <a:path h="5318759">
                <a:moveTo>
                  <a:pt x="0" y="0"/>
                </a:moveTo>
                <a:lnTo>
                  <a:pt x="0" y="5318759"/>
                </a:lnTo>
              </a:path>
            </a:pathLst>
          </a:custGeom>
          <a:ln w="6102">
            <a:solidFill>
              <a:srgbClr val="000000">
                <a:alpha val="12157"/>
              </a:srgbClr>
            </a:solidFill>
          </a:ln>
        </p:spPr>
        <p:txBody>
          <a:bodyPr wrap="square" lIns="0" tIns="0" rIns="0" bIns="0" rtlCol="0"/>
          <a:lstStyle/>
          <a:p>
            <a:endParaRPr/>
          </a:p>
        </p:txBody>
      </p:sp>
      <p:sp>
        <p:nvSpPr>
          <p:cNvPr id="11" name="object 9"/>
          <p:cNvSpPr txBox="1"/>
          <p:nvPr/>
        </p:nvSpPr>
        <p:spPr>
          <a:xfrm>
            <a:off x="190958" y="5286678"/>
            <a:ext cx="3591609" cy="648997"/>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lang="en-US" sz="1400" kern="1000" dirty="0" err="1" smtClean="0">
                <a:solidFill>
                  <a:schemeClr val="tx1">
                    <a:lumMod val="85000"/>
                    <a:lumOff val="15000"/>
                  </a:schemeClr>
                </a:solidFill>
                <a:latin typeface="Roboto" pitchFamily="2" charset="0"/>
                <a:ea typeface="Roboto" pitchFamily="2" charset="0"/>
                <a:cs typeface="Roboto" pitchFamily="2" charset="0"/>
              </a:rPr>
              <a:t>Undang-Undang</a:t>
            </a:r>
            <a:r>
              <a:rPr lang="en-US" sz="1400" kern="1000" dirty="0" smtClean="0">
                <a:solidFill>
                  <a:schemeClr val="tx1">
                    <a:lumMod val="85000"/>
                    <a:lumOff val="15000"/>
                  </a:schemeClr>
                </a:solidFill>
                <a:latin typeface="Roboto" pitchFamily="2" charset="0"/>
                <a:ea typeface="Roboto" pitchFamily="2" charset="0"/>
                <a:cs typeface="Roboto" pitchFamily="2" charset="0"/>
              </a:rPr>
              <a:t> No 1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Tahun</a:t>
            </a:r>
            <a:r>
              <a:rPr lang="en-US" sz="1400" kern="1000" dirty="0" smtClean="0">
                <a:solidFill>
                  <a:schemeClr val="tx1">
                    <a:lumMod val="85000"/>
                    <a:lumOff val="15000"/>
                  </a:schemeClr>
                </a:solidFill>
                <a:latin typeface="Roboto" pitchFamily="2" charset="0"/>
                <a:ea typeface="Roboto" pitchFamily="2" charset="0"/>
                <a:cs typeface="Roboto" pitchFamily="2" charset="0"/>
              </a:rPr>
              <a:t> 1970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tentang</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Keselamatan</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Kerja</a:t>
            </a:r>
            <a:r>
              <a:rPr lang="en-US" sz="1400" kern="1000" dirty="0" smtClean="0">
                <a:solidFill>
                  <a:schemeClr val="tx1">
                    <a:lumMod val="85000"/>
                    <a:lumOff val="15000"/>
                  </a:schemeClr>
                </a:solidFill>
                <a:latin typeface="Roboto" pitchFamily="2" charset="0"/>
                <a:ea typeface="Roboto" pitchFamily="2" charset="0"/>
                <a:cs typeface="Roboto" pitchFamily="2" charset="0"/>
              </a:rPr>
              <a:t> </a:t>
            </a:r>
            <a:r>
              <a:rPr lang="en-US" sz="1400" kern="1000" dirty="0" err="1" smtClean="0">
                <a:solidFill>
                  <a:schemeClr val="tx1">
                    <a:lumMod val="85000"/>
                    <a:lumOff val="15000"/>
                  </a:schemeClr>
                </a:solidFill>
                <a:latin typeface="Roboto" pitchFamily="2" charset="0"/>
                <a:ea typeface="Roboto" pitchFamily="2" charset="0"/>
                <a:cs typeface="Roboto" pitchFamily="2" charset="0"/>
              </a:rPr>
              <a:t>pasal</a:t>
            </a:r>
            <a:r>
              <a:rPr lang="en-US" sz="1400" kern="1000" dirty="0" smtClean="0">
                <a:solidFill>
                  <a:schemeClr val="tx1">
                    <a:lumMod val="85000"/>
                    <a:lumOff val="15000"/>
                  </a:schemeClr>
                </a:solidFill>
                <a:latin typeface="Roboto" pitchFamily="2" charset="0"/>
                <a:ea typeface="Roboto" pitchFamily="2" charset="0"/>
                <a:cs typeface="Roboto" pitchFamily="2" charset="0"/>
              </a:rPr>
              <a:t> 3</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95626" y="5346606"/>
            <a:ext cx="8961824" cy="1059264"/>
          </a:xfrm>
          <a:prstGeom prst="rect">
            <a:avLst/>
          </a:prstGeom>
        </p:spPr>
        <p:txBody>
          <a:bodyPr vert="horz" wrap="square" lIns="0" tIns="0" rIns="0" bIns="0" rtlCol="0">
            <a:spAutoFit/>
          </a:bodyPr>
          <a:lstStyle/>
          <a:p>
            <a:pPr marL="1270" algn="ctr">
              <a:lnSpc>
                <a:spcPct val="100000"/>
              </a:lnSpc>
            </a:pPr>
            <a:r>
              <a:rPr sz="3400" b="1" spc="-45" dirty="0">
                <a:solidFill>
                  <a:srgbClr val="007E00"/>
                </a:solidFill>
                <a:latin typeface="Roboto" panose="02000000000000000000" pitchFamily="2" charset="0"/>
                <a:ea typeface="Roboto" panose="02000000000000000000" pitchFamily="2" charset="0"/>
                <a:cs typeface="Roboto" panose="02000000000000000000" pitchFamily="2" charset="0"/>
              </a:rPr>
              <a:t>U</a:t>
            </a:r>
            <a:r>
              <a:rPr sz="3400" b="1" spc="-325" dirty="0">
                <a:solidFill>
                  <a:srgbClr val="007E00"/>
                </a:solidFill>
                <a:latin typeface="Roboto" panose="02000000000000000000" pitchFamily="2" charset="0"/>
                <a:ea typeface="Roboto" panose="02000000000000000000" pitchFamily="2" charset="0"/>
                <a:cs typeface="Roboto" panose="02000000000000000000" pitchFamily="2" charset="0"/>
              </a:rPr>
              <a:t>T</a:t>
            </a:r>
            <a:r>
              <a:rPr sz="3400" b="1" spc="204" dirty="0">
                <a:solidFill>
                  <a:srgbClr val="007E00"/>
                </a:solidFill>
                <a:latin typeface="Roboto" panose="02000000000000000000" pitchFamily="2" charset="0"/>
                <a:ea typeface="Roboto" panose="02000000000000000000" pitchFamily="2" charset="0"/>
                <a:cs typeface="Roboto" panose="02000000000000000000" pitchFamily="2" charset="0"/>
              </a:rPr>
              <a:t>AMA</a:t>
            </a:r>
            <a:r>
              <a:rPr sz="3400" b="1" spc="165" dirty="0">
                <a:solidFill>
                  <a:srgbClr val="007E00"/>
                </a:solidFill>
                <a:latin typeface="Roboto" panose="02000000000000000000" pitchFamily="2" charset="0"/>
                <a:ea typeface="Roboto" panose="02000000000000000000" pitchFamily="2" charset="0"/>
                <a:cs typeface="Roboto" panose="02000000000000000000" pitchFamily="2" charset="0"/>
              </a:rPr>
              <a:t>K</a:t>
            </a:r>
            <a:r>
              <a:rPr sz="3400" b="1" spc="245" dirty="0">
                <a:solidFill>
                  <a:srgbClr val="007E00"/>
                </a:solidFill>
                <a:latin typeface="Roboto" panose="02000000000000000000" pitchFamily="2" charset="0"/>
                <a:ea typeface="Roboto" panose="02000000000000000000" pitchFamily="2" charset="0"/>
                <a:cs typeface="Roboto" panose="02000000000000000000" pitchFamily="2" charset="0"/>
              </a:rPr>
              <a:t>AN</a:t>
            </a:r>
            <a:endParaRPr sz="3400" dirty="0">
              <a:solidFill>
                <a:srgbClr val="007E00"/>
              </a:solidFill>
              <a:latin typeface="Roboto" panose="02000000000000000000" pitchFamily="2" charset="0"/>
              <a:ea typeface="Roboto" panose="02000000000000000000" pitchFamily="2" charset="0"/>
              <a:cs typeface="Roboto" panose="02000000000000000000" pitchFamily="2" charset="0"/>
            </a:endParaRPr>
          </a:p>
          <a:p>
            <a:pPr algn="ctr">
              <a:lnSpc>
                <a:spcPct val="100000"/>
              </a:lnSpc>
              <a:spcBef>
                <a:spcPts val="65"/>
              </a:spcBef>
            </a:pPr>
            <a:r>
              <a:rPr sz="3400" b="1" spc="370" dirty="0">
                <a:solidFill>
                  <a:srgbClr val="007E00"/>
                </a:solidFill>
                <a:latin typeface="Roboto" panose="02000000000000000000" pitchFamily="2" charset="0"/>
                <a:ea typeface="Roboto" panose="02000000000000000000" pitchFamily="2" charset="0"/>
                <a:cs typeface="Roboto" panose="02000000000000000000" pitchFamily="2" charset="0"/>
              </a:rPr>
              <a:t>K</a:t>
            </a:r>
            <a:r>
              <a:rPr sz="3400" b="1" spc="5" dirty="0">
                <a:solidFill>
                  <a:srgbClr val="007E00"/>
                </a:solidFill>
                <a:latin typeface="Roboto" panose="02000000000000000000" pitchFamily="2" charset="0"/>
                <a:ea typeface="Roboto" panose="02000000000000000000" pitchFamily="2" charset="0"/>
                <a:cs typeface="Roboto" panose="02000000000000000000" pitchFamily="2" charset="0"/>
              </a:rPr>
              <a:t>E</a:t>
            </a:r>
            <a:r>
              <a:rPr sz="3400" b="1" spc="30" dirty="0">
                <a:solidFill>
                  <a:srgbClr val="007E00"/>
                </a:solidFill>
                <a:latin typeface="Roboto" panose="02000000000000000000" pitchFamily="2" charset="0"/>
                <a:ea typeface="Roboto" panose="02000000000000000000" pitchFamily="2" charset="0"/>
                <a:cs typeface="Roboto" panose="02000000000000000000" pitchFamily="2" charset="0"/>
              </a:rPr>
              <a:t>S</a:t>
            </a:r>
            <a:r>
              <a:rPr sz="3400" b="1" spc="105" dirty="0">
                <a:solidFill>
                  <a:srgbClr val="007E00"/>
                </a:solidFill>
                <a:latin typeface="Roboto" panose="02000000000000000000" pitchFamily="2" charset="0"/>
                <a:ea typeface="Roboto" panose="02000000000000000000" pitchFamily="2" charset="0"/>
                <a:cs typeface="Roboto" panose="02000000000000000000" pitchFamily="2" charset="0"/>
              </a:rPr>
              <a:t>EL</a:t>
            </a:r>
            <a:r>
              <a:rPr sz="3400" b="1" spc="120" dirty="0">
                <a:solidFill>
                  <a:srgbClr val="007E00"/>
                </a:solidFill>
                <a:latin typeface="Roboto" panose="02000000000000000000" pitchFamily="2" charset="0"/>
                <a:ea typeface="Roboto" panose="02000000000000000000" pitchFamily="2" charset="0"/>
                <a:cs typeface="Roboto" panose="02000000000000000000" pitchFamily="2" charset="0"/>
              </a:rPr>
              <a:t>A</a:t>
            </a:r>
            <a:r>
              <a:rPr sz="3400" b="1" spc="-295" dirty="0">
                <a:solidFill>
                  <a:srgbClr val="007E00"/>
                </a:solidFill>
                <a:latin typeface="Roboto" panose="02000000000000000000" pitchFamily="2" charset="0"/>
                <a:ea typeface="Roboto" panose="02000000000000000000" pitchFamily="2" charset="0"/>
                <a:cs typeface="Roboto" panose="02000000000000000000" pitchFamily="2" charset="0"/>
              </a:rPr>
              <a:t>M</a:t>
            </a:r>
            <a:r>
              <a:rPr sz="3400" b="1" spc="95" dirty="0">
                <a:solidFill>
                  <a:srgbClr val="007E00"/>
                </a:solidFill>
                <a:latin typeface="Roboto" panose="02000000000000000000" pitchFamily="2" charset="0"/>
                <a:ea typeface="Roboto" panose="02000000000000000000" pitchFamily="2" charset="0"/>
                <a:cs typeface="Roboto" panose="02000000000000000000" pitchFamily="2" charset="0"/>
              </a:rPr>
              <a:t>A</a:t>
            </a:r>
            <a:r>
              <a:rPr sz="3400" b="1" spc="-330" dirty="0">
                <a:solidFill>
                  <a:srgbClr val="007E00"/>
                </a:solidFill>
                <a:latin typeface="Roboto" panose="02000000000000000000" pitchFamily="2" charset="0"/>
                <a:ea typeface="Roboto" panose="02000000000000000000" pitchFamily="2" charset="0"/>
                <a:cs typeface="Roboto" panose="02000000000000000000" pitchFamily="2" charset="0"/>
              </a:rPr>
              <a:t>T</a:t>
            </a:r>
            <a:r>
              <a:rPr sz="3400" b="1" spc="240" dirty="0">
                <a:solidFill>
                  <a:srgbClr val="007E00"/>
                </a:solidFill>
                <a:latin typeface="Roboto" panose="02000000000000000000" pitchFamily="2" charset="0"/>
                <a:ea typeface="Roboto" panose="02000000000000000000" pitchFamily="2" charset="0"/>
                <a:cs typeface="Roboto" panose="02000000000000000000" pitchFamily="2" charset="0"/>
              </a:rPr>
              <a:t>AN</a:t>
            </a:r>
            <a:r>
              <a:rPr sz="3400" b="1" spc="225" dirty="0">
                <a:solidFill>
                  <a:srgbClr val="007E00"/>
                </a:solidFill>
                <a:latin typeface="Roboto" panose="02000000000000000000" pitchFamily="2" charset="0"/>
                <a:ea typeface="Roboto" panose="02000000000000000000" pitchFamily="2" charset="0"/>
                <a:cs typeface="Roboto" panose="02000000000000000000" pitchFamily="2" charset="0"/>
              </a:rPr>
              <a:t> </a:t>
            </a:r>
            <a:r>
              <a:rPr sz="3400" b="1" spc="-265" dirty="0">
                <a:solidFill>
                  <a:srgbClr val="007E00"/>
                </a:solidFill>
                <a:latin typeface="Roboto" panose="02000000000000000000" pitchFamily="2" charset="0"/>
                <a:ea typeface="Roboto" panose="02000000000000000000" pitchFamily="2" charset="0"/>
                <a:cs typeface="Roboto" panose="02000000000000000000" pitchFamily="2" charset="0"/>
              </a:rPr>
              <a:t>&amp;</a:t>
            </a:r>
            <a:r>
              <a:rPr sz="3400" b="1" spc="185" dirty="0">
                <a:solidFill>
                  <a:srgbClr val="007E00"/>
                </a:solidFill>
                <a:latin typeface="Roboto" panose="02000000000000000000" pitchFamily="2" charset="0"/>
                <a:ea typeface="Roboto" panose="02000000000000000000" pitchFamily="2" charset="0"/>
                <a:cs typeface="Roboto" panose="02000000000000000000" pitchFamily="2" charset="0"/>
              </a:rPr>
              <a:t> </a:t>
            </a:r>
            <a:r>
              <a:rPr sz="3400" b="1" spc="375" dirty="0">
                <a:solidFill>
                  <a:srgbClr val="007E00"/>
                </a:solidFill>
                <a:latin typeface="Roboto" panose="02000000000000000000" pitchFamily="2" charset="0"/>
                <a:ea typeface="Roboto" panose="02000000000000000000" pitchFamily="2" charset="0"/>
                <a:cs typeface="Roboto" panose="02000000000000000000" pitchFamily="2" charset="0"/>
              </a:rPr>
              <a:t>K</a:t>
            </a:r>
            <a:r>
              <a:rPr sz="3400" b="1" spc="-15" dirty="0">
                <a:solidFill>
                  <a:srgbClr val="007E00"/>
                </a:solidFill>
                <a:latin typeface="Roboto" panose="02000000000000000000" pitchFamily="2" charset="0"/>
                <a:ea typeface="Roboto" panose="02000000000000000000" pitchFamily="2" charset="0"/>
                <a:cs typeface="Roboto" panose="02000000000000000000" pitchFamily="2" charset="0"/>
              </a:rPr>
              <a:t>E</a:t>
            </a:r>
            <a:r>
              <a:rPr sz="3400" b="1" spc="40" dirty="0">
                <a:solidFill>
                  <a:srgbClr val="007E00"/>
                </a:solidFill>
                <a:latin typeface="Roboto" panose="02000000000000000000" pitchFamily="2" charset="0"/>
                <a:ea typeface="Roboto" panose="02000000000000000000" pitchFamily="2" charset="0"/>
                <a:cs typeface="Roboto" panose="02000000000000000000" pitchFamily="2" charset="0"/>
              </a:rPr>
              <a:t>S</a:t>
            </a:r>
            <a:r>
              <a:rPr sz="3400" b="1" spc="-15" dirty="0">
                <a:solidFill>
                  <a:srgbClr val="007E00"/>
                </a:solidFill>
                <a:latin typeface="Roboto" panose="02000000000000000000" pitchFamily="2" charset="0"/>
                <a:ea typeface="Roboto" panose="02000000000000000000" pitchFamily="2" charset="0"/>
                <a:cs typeface="Roboto" panose="02000000000000000000" pitchFamily="2" charset="0"/>
              </a:rPr>
              <a:t>E</a:t>
            </a:r>
            <a:r>
              <a:rPr sz="3400" b="1" spc="45" dirty="0">
                <a:solidFill>
                  <a:srgbClr val="007E00"/>
                </a:solidFill>
                <a:latin typeface="Roboto" panose="02000000000000000000" pitchFamily="2" charset="0"/>
                <a:ea typeface="Roboto" panose="02000000000000000000" pitchFamily="2" charset="0"/>
                <a:cs typeface="Roboto" panose="02000000000000000000" pitchFamily="2" charset="0"/>
              </a:rPr>
              <a:t>H</a:t>
            </a:r>
            <a:r>
              <a:rPr sz="3400" b="1" spc="100" dirty="0">
                <a:solidFill>
                  <a:srgbClr val="007E00"/>
                </a:solidFill>
                <a:latin typeface="Roboto" panose="02000000000000000000" pitchFamily="2" charset="0"/>
                <a:ea typeface="Roboto" panose="02000000000000000000" pitchFamily="2" charset="0"/>
                <a:cs typeface="Roboto" panose="02000000000000000000" pitchFamily="2" charset="0"/>
              </a:rPr>
              <a:t>A</a:t>
            </a:r>
            <a:r>
              <a:rPr sz="3400" b="1" spc="-325" dirty="0">
                <a:solidFill>
                  <a:srgbClr val="007E00"/>
                </a:solidFill>
                <a:latin typeface="Roboto" panose="02000000000000000000" pitchFamily="2" charset="0"/>
                <a:ea typeface="Roboto" panose="02000000000000000000" pitchFamily="2" charset="0"/>
                <a:cs typeface="Roboto" panose="02000000000000000000" pitchFamily="2" charset="0"/>
              </a:rPr>
              <a:t>T</a:t>
            </a:r>
            <a:r>
              <a:rPr sz="3400" b="1" spc="240" dirty="0">
                <a:solidFill>
                  <a:srgbClr val="007E00"/>
                </a:solidFill>
                <a:latin typeface="Roboto" panose="02000000000000000000" pitchFamily="2" charset="0"/>
                <a:ea typeface="Roboto" panose="02000000000000000000" pitchFamily="2" charset="0"/>
                <a:cs typeface="Roboto" panose="02000000000000000000" pitchFamily="2" charset="0"/>
              </a:rPr>
              <a:t>AN</a:t>
            </a:r>
            <a:r>
              <a:rPr sz="3400" b="1" spc="155" dirty="0">
                <a:solidFill>
                  <a:srgbClr val="007E00"/>
                </a:solidFill>
                <a:latin typeface="Roboto" panose="02000000000000000000" pitchFamily="2" charset="0"/>
                <a:ea typeface="Roboto" panose="02000000000000000000" pitchFamily="2" charset="0"/>
                <a:cs typeface="Roboto" panose="02000000000000000000" pitchFamily="2" charset="0"/>
              </a:rPr>
              <a:t> </a:t>
            </a:r>
            <a:r>
              <a:rPr sz="3400" b="1" spc="375" dirty="0">
                <a:solidFill>
                  <a:srgbClr val="007E00"/>
                </a:solidFill>
                <a:latin typeface="Roboto" panose="02000000000000000000" pitchFamily="2" charset="0"/>
                <a:ea typeface="Roboto" panose="02000000000000000000" pitchFamily="2" charset="0"/>
                <a:cs typeface="Roboto" panose="02000000000000000000" pitchFamily="2" charset="0"/>
              </a:rPr>
              <a:t>K</a:t>
            </a:r>
            <a:r>
              <a:rPr sz="3400" b="1" spc="-15" dirty="0">
                <a:solidFill>
                  <a:srgbClr val="007E00"/>
                </a:solidFill>
                <a:latin typeface="Roboto" panose="02000000000000000000" pitchFamily="2" charset="0"/>
                <a:ea typeface="Roboto" panose="02000000000000000000" pitchFamily="2" charset="0"/>
                <a:cs typeface="Roboto" panose="02000000000000000000" pitchFamily="2" charset="0"/>
              </a:rPr>
              <a:t>E</a:t>
            </a:r>
            <a:r>
              <a:rPr sz="3400" b="1" spc="80" dirty="0">
                <a:solidFill>
                  <a:srgbClr val="007E00"/>
                </a:solidFill>
                <a:latin typeface="Roboto" panose="02000000000000000000" pitchFamily="2" charset="0"/>
                <a:ea typeface="Roboto" panose="02000000000000000000" pitchFamily="2" charset="0"/>
                <a:cs typeface="Roboto" panose="02000000000000000000" pitchFamily="2" charset="0"/>
              </a:rPr>
              <a:t>R</a:t>
            </a:r>
            <a:r>
              <a:rPr sz="3400" b="1" spc="275" dirty="0">
                <a:solidFill>
                  <a:srgbClr val="007E00"/>
                </a:solidFill>
                <a:latin typeface="Roboto" panose="02000000000000000000" pitchFamily="2" charset="0"/>
                <a:ea typeface="Roboto" panose="02000000000000000000" pitchFamily="2" charset="0"/>
                <a:cs typeface="Roboto" panose="02000000000000000000" pitchFamily="2" charset="0"/>
              </a:rPr>
              <a:t>J</a:t>
            </a:r>
            <a:r>
              <a:rPr sz="3400" b="1" spc="345" dirty="0">
                <a:solidFill>
                  <a:srgbClr val="007E00"/>
                </a:solidFill>
                <a:latin typeface="Roboto" panose="02000000000000000000" pitchFamily="2" charset="0"/>
                <a:ea typeface="Roboto" panose="02000000000000000000" pitchFamily="2" charset="0"/>
                <a:cs typeface="Roboto" panose="02000000000000000000" pitchFamily="2" charset="0"/>
              </a:rPr>
              <a:t>A</a:t>
            </a:r>
            <a:endParaRPr sz="3400" dirty="0">
              <a:solidFill>
                <a:srgbClr val="007E00"/>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913120" y="1584961"/>
            <a:ext cx="5882640" cy="4339046"/>
          </a:xfrm>
          <a:prstGeom prst="rect">
            <a:avLst/>
          </a:prstGeom>
          <a:solidFill>
            <a:srgbClr val="2962FF"/>
          </a:solidFill>
        </p:spPr>
        <p:txBody>
          <a:bodyPr vert="horz" wrap="square" lIns="360000" tIns="360000" rIns="360000" bIns="360000" rtlCol="0">
            <a:spAutoFit/>
          </a:bodyPr>
          <a:lstStyle/>
          <a:p>
            <a:pPr marL="360363" marR="44450" indent="-360363">
              <a:lnSpc>
                <a:spcPct val="101899"/>
              </a:lnSpc>
              <a:spcBef>
                <a:spcPts val="1175"/>
              </a:spcBef>
              <a:buAutoNum type="arabicPeriod"/>
              <a:tabLst>
                <a:tab pos="534035" algn="l"/>
              </a:tabLst>
            </a:pPr>
            <a:r>
              <a:rPr sz="2400" kern="0" dirty="0" err="1">
                <a:solidFill>
                  <a:schemeClr val="bg1"/>
                </a:solidFill>
                <a:latin typeface="Roboto Medium" pitchFamily="2" charset="0"/>
                <a:ea typeface="Roboto Medium" pitchFamily="2" charset="0"/>
                <a:cs typeface="Roboto Medium" pitchFamily="2" charset="0"/>
              </a:rPr>
              <a:t>Melindungi</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dan</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menjamin</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keselamatan</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setiap</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tenaga</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kerja</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dan</a:t>
            </a:r>
            <a:r>
              <a:rPr sz="2400" kern="0" dirty="0">
                <a:solidFill>
                  <a:schemeClr val="bg1"/>
                </a:solidFill>
                <a:latin typeface="Roboto Medium" pitchFamily="2" charset="0"/>
                <a:ea typeface="Roboto Medium" pitchFamily="2" charset="0"/>
                <a:cs typeface="Roboto Medium" pitchFamily="2" charset="0"/>
              </a:rPr>
              <a:t> orang lain di </a:t>
            </a:r>
            <a:r>
              <a:rPr sz="2400" kern="0" dirty="0" err="1">
                <a:solidFill>
                  <a:schemeClr val="bg1"/>
                </a:solidFill>
                <a:latin typeface="Roboto Medium" pitchFamily="2" charset="0"/>
                <a:ea typeface="Roboto Medium" pitchFamily="2" charset="0"/>
                <a:cs typeface="Roboto Medium" pitchFamily="2" charset="0"/>
              </a:rPr>
              <a:t>tempat</a:t>
            </a:r>
            <a:r>
              <a:rPr sz="2400" kern="0" dirty="0">
                <a:solidFill>
                  <a:schemeClr val="bg1"/>
                </a:solidFill>
                <a:latin typeface="Roboto Medium" pitchFamily="2" charset="0"/>
                <a:ea typeface="Roboto Medium" pitchFamily="2" charset="0"/>
                <a:cs typeface="Roboto Medium" pitchFamily="2" charset="0"/>
              </a:rPr>
              <a:t> </a:t>
            </a:r>
            <a:r>
              <a:rPr sz="2400" kern="0" dirty="0" err="1" smtClean="0">
                <a:solidFill>
                  <a:schemeClr val="bg1"/>
                </a:solidFill>
                <a:latin typeface="Roboto Medium" pitchFamily="2" charset="0"/>
                <a:ea typeface="Roboto Medium" pitchFamily="2" charset="0"/>
                <a:cs typeface="Roboto Medium" pitchFamily="2" charset="0"/>
              </a:rPr>
              <a:t>kerja</a:t>
            </a:r>
            <a:endParaRPr sz="2400" kern="0" dirty="0">
              <a:solidFill>
                <a:schemeClr val="bg1"/>
              </a:solidFill>
              <a:latin typeface="Roboto Medium" pitchFamily="2" charset="0"/>
              <a:ea typeface="Roboto Medium" pitchFamily="2" charset="0"/>
              <a:cs typeface="Roboto Medium" pitchFamily="2" charset="0"/>
            </a:endParaRPr>
          </a:p>
          <a:p>
            <a:pPr marL="360363" marR="44450" indent="-360363">
              <a:lnSpc>
                <a:spcPct val="101899"/>
              </a:lnSpc>
              <a:spcBef>
                <a:spcPts val="2400"/>
              </a:spcBef>
              <a:buAutoNum type="arabicPeriod"/>
              <a:tabLst>
                <a:tab pos="534035" algn="l"/>
              </a:tabLst>
            </a:pPr>
            <a:r>
              <a:rPr sz="2400" kern="0" dirty="0" err="1">
                <a:solidFill>
                  <a:schemeClr val="bg1"/>
                </a:solidFill>
                <a:latin typeface="Roboto Medium" pitchFamily="2" charset="0"/>
                <a:ea typeface="Roboto Medium" pitchFamily="2" charset="0"/>
                <a:cs typeface="Roboto Medium" pitchFamily="2" charset="0"/>
              </a:rPr>
              <a:t>Menjamin</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setiap</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sumber</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produksi</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dapat</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digunakan</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secara</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aman</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dan</a:t>
            </a:r>
            <a:r>
              <a:rPr sz="2400" kern="0" dirty="0">
                <a:solidFill>
                  <a:schemeClr val="bg1"/>
                </a:solidFill>
                <a:latin typeface="Roboto Medium" pitchFamily="2" charset="0"/>
                <a:ea typeface="Roboto Medium" pitchFamily="2" charset="0"/>
                <a:cs typeface="Roboto Medium" pitchFamily="2" charset="0"/>
              </a:rPr>
              <a:t> </a:t>
            </a:r>
            <a:r>
              <a:rPr sz="2400" kern="0" dirty="0" err="1" smtClean="0">
                <a:solidFill>
                  <a:schemeClr val="bg1"/>
                </a:solidFill>
                <a:latin typeface="Roboto Medium" pitchFamily="2" charset="0"/>
                <a:ea typeface="Roboto Medium" pitchFamily="2" charset="0"/>
                <a:cs typeface="Roboto Medium" pitchFamily="2" charset="0"/>
              </a:rPr>
              <a:t>efisien</a:t>
            </a:r>
            <a:endParaRPr sz="2400" kern="0" dirty="0">
              <a:solidFill>
                <a:schemeClr val="bg1"/>
              </a:solidFill>
              <a:latin typeface="Roboto Medium" pitchFamily="2" charset="0"/>
              <a:ea typeface="Roboto Medium" pitchFamily="2" charset="0"/>
              <a:cs typeface="Roboto Medium" pitchFamily="2" charset="0"/>
            </a:endParaRPr>
          </a:p>
          <a:p>
            <a:pPr marL="360363" marR="44450" indent="-360363">
              <a:lnSpc>
                <a:spcPct val="101899"/>
              </a:lnSpc>
              <a:spcBef>
                <a:spcPts val="2400"/>
              </a:spcBef>
              <a:buAutoNum type="arabicPeriod"/>
              <a:tabLst>
                <a:tab pos="534035" algn="l"/>
              </a:tabLst>
            </a:pPr>
            <a:r>
              <a:rPr sz="2400" kern="0" dirty="0" err="1">
                <a:solidFill>
                  <a:schemeClr val="bg1"/>
                </a:solidFill>
                <a:latin typeface="Roboto Medium" pitchFamily="2" charset="0"/>
                <a:ea typeface="Roboto Medium" pitchFamily="2" charset="0"/>
                <a:cs typeface="Roboto Medium" pitchFamily="2" charset="0"/>
              </a:rPr>
              <a:t>Meningkatkan</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kesejahteraan</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dan</a:t>
            </a:r>
            <a:r>
              <a:rPr sz="2400" kern="0" dirty="0">
                <a:solidFill>
                  <a:schemeClr val="bg1"/>
                </a:solidFill>
                <a:latin typeface="Roboto Medium" pitchFamily="2" charset="0"/>
                <a:ea typeface="Roboto Medium" pitchFamily="2" charset="0"/>
                <a:cs typeface="Roboto Medium" pitchFamily="2" charset="0"/>
              </a:rPr>
              <a:t> </a:t>
            </a:r>
            <a:r>
              <a:rPr sz="2400" kern="0" dirty="0" err="1">
                <a:solidFill>
                  <a:schemeClr val="bg1"/>
                </a:solidFill>
                <a:latin typeface="Roboto Medium" pitchFamily="2" charset="0"/>
                <a:ea typeface="Roboto Medium" pitchFamily="2" charset="0"/>
                <a:cs typeface="Roboto Medium" pitchFamily="2" charset="0"/>
              </a:rPr>
              <a:t>produktivitas</a:t>
            </a:r>
            <a:r>
              <a:rPr sz="2400" kern="0" dirty="0">
                <a:solidFill>
                  <a:schemeClr val="bg1"/>
                </a:solidFill>
                <a:latin typeface="Roboto Medium" pitchFamily="2" charset="0"/>
                <a:ea typeface="Roboto Medium" pitchFamily="2" charset="0"/>
                <a:cs typeface="Roboto Medium" pitchFamily="2" charset="0"/>
              </a:rPr>
              <a:t> </a:t>
            </a:r>
            <a:r>
              <a:rPr sz="2400" kern="0" dirty="0" err="1" smtClean="0">
                <a:solidFill>
                  <a:schemeClr val="bg1"/>
                </a:solidFill>
                <a:latin typeface="Roboto Medium" pitchFamily="2" charset="0"/>
                <a:ea typeface="Roboto Medium" pitchFamily="2" charset="0"/>
                <a:cs typeface="Roboto Medium" pitchFamily="2" charset="0"/>
              </a:rPr>
              <a:t>Nasional</a:t>
            </a:r>
            <a:endParaRPr sz="2400" kern="0" dirty="0">
              <a:solidFill>
                <a:schemeClr val="bg1"/>
              </a:solidFill>
              <a:latin typeface="Roboto Medium" pitchFamily="2" charset="0"/>
              <a:ea typeface="Roboto Medium" pitchFamily="2" charset="0"/>
              <a:cs typeface="Roboto Medium" pitchFamily="2" charset="0"/>
            </a:endParaRPr>
          </a:p>
        </p:txBody>
      </p:sp>
      <p:sp>
        <p:nvSpPr>
          <p:cNvPr id="5" name="object 5"/>
          <p:cNvSpPr/>
          <p:nvPr/>
        </p:nvSpPr>
        <p:spPr>
          <a:xfrm>
            <a:off x="377952" y="1578864"/>
            <a:ext cx="4773168" cy="269443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7" name="object 7"/>
          <p:cNvSpPr txBox="1">
            <a:spLocks noGrp="1"/>
          </p:cNvSpPr>
          <p:nvPr>
            <p:ph type="title"/>
          </p:nvPr>
        </p:nvSpPr>
        <p:spPr>
          <a:xfrm>
            <a:off x="190958" y="256699"/>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Tujuan K3</a:t>
            </a:r>
            <a:endParaRPr lang="id-ID" sz="3400">
              <a:solidFill>
                <a:schemeClr val="bg1"/>
              </a:solidFill>
              <a:latin typeface="Roboto" pitchFamily="2" charset="0"/>
              <a:ea typeface="Roboto" pitchFamily="2" charset="0"/>
              <a:cs typeface="Roboto" pitchFamily="2" charset="0"/>
            </a:endParaRPr>
          </a:p>
        </p:txBody>
      </p:sp>
      <p:sp>
        <p:nvSpPr>
          <p:cNvPr id="9" name="object 9"/>
          <p:cNvSpPr/>
          <p:nvPr/>
        </p:nvSpPr>
        <p:spPr>
          <a:xfrm>
            <a:off x="5538215" y="1527048"/>
            <a:ext cx="0" cy="4706620"/>
          </a:xfrm>
          <a:custGeom>
            <a:avLst/>
            <a:gdLst/>
            <a:ahLst/>
            <a:cxnLst/>
            <a:rect l="l" t="t" r="r" b="b"/>
            <a:pathLst>
              <a:path h="4706620">
                <a:moveTo>
                  <a:pt x="0" y="0"/>
                </a:moveTo>
                <a:lnTo>
                  <a:pt x="0" y="4706391"/>
                </a:lnTo>
              </a:path>
            </a:pathLst>
          </a:custGeom>
          <a:ln w="6102">
            <a:solidFill>
              <a:srgbClr val="000000">
                <a:alpha val="12157"/>
              </a:srgbClr>
            </a:solidFill>
          </a:ln>
        </p:spPr>
        <p:txBody>
          <a:bodyPr wrap="square" lIns="0" tIns="0" rIns="0" bIns="0" rtlCol="0"/>
          <a:lstStyle/>
          <a:p>
            <a:endParaRPr/>
          </a:p>
        </p:txBody>
      </p:sp>
      <p:sp>
        <p:nvSpPr>
          <p:cNvPr id="13" name="object 9"/>
          <p:cNvSpPr txBox="1"/>
          <p:nvPr/>
        </p:nvSpPr>
        <p:spPr>
          <a:xfrm>
            <a:off x="1287210" y="4650280"/>
            <a:ext cx="4252530" cy="1141439"/>
          </a:xfrm>
          <a:prstGeom prst="rect">
            <a:avLst/>
          </a:prstGeom>
          <a:solidFill>
            <a:srgbClr val="000000">
              <a:alpha val="12157"/>
            </a:srgbClr>
          </a:solidFill>
        </p:spPr>
        <p:txBody>
          <a:bodyPr vert="horz" wrap="square" lIns="108000" tIns="108000" rIns="108000" bIns="108000" rtlCol="0">
            <a:spAutoFit/>
          </a:bodyPr>
          <a:lstStyle/>
          <a:p>
            <a:pPr marR="5080">
              <a:lnSpc>
                <a:spcPct val="100000"/>
              </a:lnSpc>
            </a:pPr>
            <a:r>
              <a:rPr sz="2000" kern="1000" dirty="0" err="1" smtClean="0">
                <a:solidFill>
                  <a:schemeClr val="tx1">
                    <a:lumMod val="85000"/>
                    <a:lumOff val="15000"/>
                  </a:schemeClr>
                </a:solidFill>
                <a:latin typeface="Roboto" pitchFamily="2" charset="0"/>
                <a:ea typeface="Roboto" pitchFamily="2" charset="0"/>
                <a:cs typeface="Roboto" pitchFamily="2" charset="0"/>
              </a:rPr>
              <a:t>Berdasarkan</a:t>
            </a:r>
            <a:r>
              <a:rPr sz="2000" kern="1000" dirty="0" smtClean="0">
                <a:solidFill>
                  <a:schemeClr val="tx1">
                    <a:lumMod val="85000"/>
                    <a:lumOff val="15000"/>
                  </a:schemeClr>
                </a:solidFill>
                <a:latin typeface="Roboto" pitchFamily="2" charset="0"/>
                <a:ea typeface="Roboto" pitchFamily="2" charset="0"/>
                <a:cs typeface="Roboto" pitchFamily="2" charset="0"/>
              </a:rPr>
              <a:t> </a:t>
            </a:r>
            <a:r>
              <a:rPr sz="2000" kern="1000" dirty="0" err="1" smtClean="0">
                <a:solidFill>
                  <a:schemeClr val="tx1">
                    <a:lumMod val="85000"/>
                    <a:lumOff val="15000"/>
                  </a:schemeClr>
                </a:solidFill>
                <a:latin typeface="Roboto" pitchFamily="2" charset="0"/>
                <a:ea typeface="Roboto" pitchFamily="2" charset="0"/>
                <a:cs typeface="Roboto" pitchFamily="2" charset="0"/>
              </a:rPr>
              <a:t>Undang-Undang</a:t>
            </a:r>
            <a:r>
              <a:rPr sz="2000" kern="1000" dirty="0" smtClean="0">
                <a:solidFill>
                  <a:schemeClr val="tx1">
                    <a:lumMod val="85000"/>
                    <a:lumOff val="15000"/>
                  </a:schemeClr>
                </a:solidFill>
                <a:latin typeface="Roboto" pitchFamily="2" charset="0"/>
                <a:ea typeface="Roboto" pitchFamily="2" charset="0"/>
                <a:cs typeface="Roboto" pitchFamily="2" charset="0"/>
              </a:rPr>
              <a:t>  No 1 </a:t>
            </a:r>
            <a:r>
              <a:rPr sz="2000" kern="1000" dirty="0" err="1" smtClean="0">
                <a:solidFill>
                  <a:schemeClr val="tx1">
                    <a:lumMod val="85000"/>
                    <a:lumOff val="15000"/>
                  </a:schemeClr>
                </a:solidFill>
                <a:latin typeface="Roboto" pitchFamily="2" charset="0"/>
                <a:ea typeface="Roboto" pitchFamily="2" charset="0"/>
                <a:cs typeface="Roboto" pitchFamily="2" charset="0"/>
              </a:rPr>
              <a:t>Tahun</a:t>
            </a:r>
            <a:r>
              <a:rPr sz="2000" kern="1000" dirty="0" smtClean="0">
                <a:solidFill>
                  <a:schemeClr val="tx1">
                    <a:lumMod val="85000"/>
                    <a:lumOff val="15000"/>
                  </a:schemeClr>
                </a:solidFill>
                <a:latin typeface="Roboto" pitchFamily="2" charset="0"/>
                <a:ea typeface="Roboto" pitchFamily="2" charset="0"/>
                <a:cs typeface="Roboto" pitchFamily="2" charset="0"/>
              </a:rPr>
              <a:t> 1970 </a:t>
            </a:r>
            <a:r>
              <a:rPr sz="2000" kern="1000" dirty="0" err="1" smtClean="0">
                <a:solidFill>
                  <a:schemeClr val="tx1">
                    <a:lumMod val="85000"/>
                    <a:lumOff val="15000"/>
                  </a:schemeClr>
                </a:solidFill>
                <a:latin typeface="Roboto" pitchFamily="2" charset="0"/>
                <a:ea typeface="Roboto" pitchFamily="2" charset="0"/>
                <a:cs typeface="Roboto" pitchFamily="2" charset="0"/>
              </a:rPr>
              <a:t>tentang</a:t>
            </a:r>
            <a:r>
              <a:rPr sz="2000" kern="1000" dirty="0" smtClean="0">
                <a:solidFill>
                  <a:schemeClr val="tx1">
                    <a:lumMod val="85000"/>
                    <a:lumOff val="15000"/>
                  </a:schemeClr>
                </a:solidFill>
                <a:latin typeface="Roboto" pitchFamily="2" charset="0"/>
                <a:ea typeface="Roboto" pitchFamily="2" charset="0"/>
                <a:cs typeface="Roboto" pitchFamily="2" charset="0"/>
              </a:rPr>
              <a:t> </a:t>
            </a:r>
            <a:r>
              <a:rPr sz="2000" kern="1000" dirty="0" err="1" smtClean="0">
                <a:solidFill>
                  <a:schemeClr val="tx1">
                    <a:lumMod val="85000"/>
                    <a:lumOff val="15000"/>
                  </a:schemeClr>
                </a:solidFill>
                <a:latin typeface="Roboto" pitchFamily="2" charset="0"/>
                <a:ea typeface="Roboto" pitchFamily="2" charset="0"/>
                <a:cs typeface="Roboto" pitchFamily="2" charset="0"/>
              </a:rPr>
              <a:t>Keselamatan</a:t>
            </a:r>
            <a:r>
              <a:rPr sz="2000" kern="1000" dirty="0" smtClean="0">
                <a:solidFill>
                  <a:schemeClr val="tx1">
                    <a:lumMod val="85000"/>
                    <a:lumOff val="15000"/>
                  </a:schemeClr>
                </a:solidFill>
                <a:latin typeface="Roboto" pitchFamily="2" charset="0"/>
                <a:ea typeface="Roboto" pitchFamily="2" charset="0"/>
                <a:cs typeface="Roboto" pitchFamily="2" charset="0"/>
              </a:rPr>
              <a:t>  </a:t>
            </a:r>
            <a:r>
              <a:rPr sz="2000" kern="1000" dirty="0" err="1" smtClean="0">
                <a:solidFill>
                  <a:schemeClr val="tx1">
                    <a:lumMod val="85000"/>
                    <a:lumOff val="15000"/>
                  </a:schemeClr>
                </a:solidFill>
                <a:latin typeface="Roboto" pitchFamily="2" charset="0"/>
                <a:ea typeface="Roboto" pitchFamily="2" charset="0"/>
                <a:cs typeface="Roboto" pitchFamily="2" charset="0"/>
              </a:rPr>
              <a:t>Kerja</a:t>
            </a:r>
            <a:endParaRPr sz="20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12820" y="1270890"/>
            <a:ext cx="7063740" cy="3877985"/>
          </a:xfrm>
          <a:prstGeom prst="rect">
            <a:avLst/>
          </a:prstGeom>
        </p:spPr>
        <p:txBody>
          <a:bodyPr vert="horz" wrap="square" lIns="0" tIns="0" rIns="0" bIns="0" rtlCol="0">
            <a:spAutoFit/>
          </a:bodyPr>
          <a:lstStyle/>
          <a:p>
            <a:pPr>
              <a:lnSpc>
                <a:spcPct val="100000"/>
              </a:lnSpc>
            </a:pPr>
            <a:r>
              <a:rPr sz="2400" b="1" kern="0" spc="20" dirty="0" err="1">
                <a:solidFill>
                  <a:srgbClr val="2962FF"/>
                </a:solidFill>
                <a:latin typeface="Roboto" pitchFamily="2" charset="0"/>
                <a:ea typeface="Roboto" pitchFamily="2" charset="0"/>
                <a:cs typeface="Roboto" pitchFamily="2" charset="0"/>
              </a:rPr>
              <a:t>Pengertian</a:t>
            </a:r>
            <a:endParaRPr sz="2400" b="1" kern="0" spc="20" dirty="0">
              <a:solidFill>
                <a:srgbClr val="2962FF"/>
              </a:solidFill>
              <a:latin typeface="Roboto" pitchFamily="2" charset="0"/>
              <a:ea typeface="Roboto" pitchFamily="2" charset="0"/>
              <a:cs typeface="Roboto" pitchFamily="2" charset="0"/>
            </a:endParaRPr>
          </a:p>
          <a:p>
            <a:pPr marR="44450">
              <a:lnSpc>
                <a:spcPct val="100000"/>
              </a:lnSpc>
            </a:pP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Kejadian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yang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berkaitan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dengan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pekerjaan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dimana</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cedera</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penyakit</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akibat</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kerja</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(PAK)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ataupun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kefatalan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kematian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dapat</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terjadi</a:t>
            </a:r>
            <a:r>
              <a:rPr lang="en-US" sz="2000"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lang="en-US"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t</a:t>
            </a:r>
            <a:r>
              <a:rPr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ermasuk</a:t>
            </a:r>
            <a:r>
              <a:rPr sz="2000"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insiden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ialah</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keadaan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darurat</a:t>
            </a:r>
            <a:r>
              <a:rPr lang="en-US" sz="2000" kern="500" spc="-15" dirty="0" smtClean="0">
                <a:solidFill>
                  <a:schemeClr val="tx1">
                    <a:lumMod val="85000"/>
                    <a:lumOff val="15000"/>
                  </a:schemeClr>
                </a:solidFill>
                <a:latin typeface="Roboto Medium" pitchFamily="2" charset="0"/>
                <a:ea typeface="Roboto Medium" pitchFamily="2" charset="0"/>
                <a:cs typeface="Roboto Medium" pitchFamily="2" charset="0"/>
              </a:rPr>
              <a:t>)</a:t>
            </a:r>
            <a:endParaRPr sz="2000" kern="500" spc="-15" dirty="0">
              <a:solidFill>
                <a:schemeClr val="tx1">
                  <a:lumMod val="85000"/>
                  <a:lumOff val="15000"/>
                </a:schemeClr>
              </a:solidFill>
              <a:latin typeface="Roboto Medium" pitchFamily="2" charset="0"/>
              <a:ea typeface="Roboto Medium" pitchFamily="2" charset="0"/>
              <a:cs typeface="Roboto Medium" pitchFamily="2" charset="0"/>
            </a:endParaRPr>
          </a:p>
          <a:p>
            <a:pPr>
              <a:spcBef>
                <a:spcPts val="2400"/>
              </a:spcBef>
            </a:pPr>
            <a:r>
              <a:rPr sz="2400" b="1" kern="0" spc="20" dirty="0" err="1">
                <a:solidFill>
                  <a:srgbClr val="2962FF"/>
                </a:solidFill>
                <a:latin typeface="Roboto" pitchFamily="2" charset="0"/>
                <a:ea typeface="Roboto" pitchFamily="2" charset="0"/>
                <a:cs typeface="Roboto" pitchFamily="2" charset="0"/>
              </a:rPr>
              <a:t>Kecelakaan</a:t>
            </a:r>
            <a:r>
              <a:rPr sz="2400" b="1" kern="0" spc="20" dirty="0">
                <a:solidFill>
                  <a:srgbClr val="2962FF"/>
                </a:solidFill>
                <a:latin typeface="Roboto" pitchFamily="2" charset="0"/>
                <a:ea typeface="Roboto" pitchFamily="2" charset="0"/>
                <a:cs typeface="Roboto" pitchFamily="2" charset="0"/>
              </a:rPr>
              <a:t> </a:t>
            </a:r>
            <a:r>
              <a:rPr sz="2400" b="1" kern="0" spc="20" dirty="0" err="1">
                <a:solidFill>
                  <a:srgbClr val="2962FF"/>
                </a:solidFill>
                <a:latin typeface="Roboto" pitchFamily="2" charset="0"/>
                <a:ea typeface="Roboto" pitchFamily="2" charset="0"/>
                <a:cs typeface="Roboto" pitchFamily="2" charset="0"/>
              </a:rPr>
              <a:t>Kerja</a:t>
            </a:r>
            <a:endParaRPr sz="2400" b="1" kern="0" spc="20" dirty="0">
              <a:solidFill>
                <a:srgbClr val="2962FF"/>
              </a:solidFill>
              <a:latin typeface="Roboto" pitchFamily="2" charset="0"/>
              <a:ea typeface="Roboto" pitchFamily="2" charset="0"/>
              <a:cs typeface="Roboto" pitchFamily="2" charset="0"/>
            </a:endParaRPr>
          </a:p>
          <a:p>
            <a:pPr marR="44450"/>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Insiden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yang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menyebabkan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cedera</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penyakit</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akibat</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kerja</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(PAK)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ataupun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kefatalan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kematian</a:t>
            </a:r>
            <a:r>
              <a:rPr sz="2000" kern="500" spc="-15" dirty="0" smtClean="0">
                <a:solidFill>
                  <a:schemeClr val="tx1">
                    <a:lumMod val="85000"/>
                    <a:lumOff val="15000"/>
                  </a:schemeClr>
                </a:solidFill>
                <a:latin typeface="Roboto Medium" pitchFamily="2" charset="0"/>
                <a:ea typeface="Roboto Medium" pitchFamily="2" charset="0"/>
                <a:cs typeface="Roboto Medium" pitchFamily="2" charset="0"/>
              </a:rPr>
              <a:t>)</a:t>
            </a:r>
            <a:endParaRPr sz="2000" kern="500" spc="-15" dirty="0">
              <a:solidFill>
                <a:schemeClr val="tx1">
                  <a:lumMod val="85000"/>
                  <a:lumOff val="15000"/>
                </a:schemeClr>
              </a:solidFill>
              <a:latin typeface="Roboto Medium" pitchFamily="2" charset="0"/>
              <a:ea typeface="Roboto Medium" pitchFamily="2" charset="0"/>
              <a:cs typeface="Roboto Medium" pitchFamily="2" charset="0"/>
            </a:endParaRPr>
          </a:p>
          <a:p>
            <a:pPr marR="44450">
              <a:lnSpc>
                <a:spcPct val="100000"/>
              </a:lnSpc>
              <a:spcBef>
                <a:spcPts val="2400"/>
              </a:spcBef>
            </a:pPr>
            <a:r>
              <a:rPr sz="2400" b="1" i="1" kern="0" spc="20" dirty="0" err="1">
                <a:solidFill>
                  <a:srgbClr val="2962FF"/>
                </a:solidFill>
                <a:latin typeface="Roboto" pitchFamily="2" charset="0"/>
                <a:ea typeface="Roboto" pitchFamily="2" charset="0"/>
                <a:cs typeface="Roboto" pitchFamily="2" charset="0"/>
              </a:rPr>
              <a:t>Nearmiss</a:t>
            </a:r>
            <a:r>
              <a:rPr sz="2400" b="1" kern="0" spc="20" dirty="0">
                <a:solidFill>
                  <a:srgbClr val="2962FF"/>
                </a:solidFill>
                <a:latin typeface="Roboto" pitchFamily="2" charset="0"/>
                <a:ea typeface="Roboto" pitchFamily="2" charset="0"/>
                <a:cs typeface="Roboto" pitchFamily="2" charset="0"/>
              </a:rPr>
              <a:t> (</a:t>
            </a:r>
            <a:r>
              <a:rPr sz="2400" b="1" kern="0" spc="20" dirty="0" err="1">
                <a:solidFill>
                  <a:srgbClr val="2962FF"/>
                </a:solidFill>
                <a:latin typeface="Roboto" pitchFamily="2" charset="0"/>
                <a:ea typeface="Roboto" pitchFamily="2" charset="0"/>
                <a:cs typeface="Roboto" pitchFamily="2" charset="0"/>
              </a:rPr>
              <a:t>hampir</a:t>
            </a:r>
            <a:r>
              <a:rPr sz="2400" b="1" kern="0" spc="20" dirty="0">
                <a:solidFill>
                  <a:srgbClr val="2962FF"/>
                </a:solidFill>
                <a:latin typeface="Roboto" pitchFamily="2" charset="0"/>
                <a:ea typeface="Roboto" pitchFamily="2" charset="0"/>
                <a:cs typeface="Roboto" pitchFamily="2" charset="0"/>
              </a:rPr>
              <a:t> </a:t>
            </a:r>
            <a:r>
              <a:rPr sz="2400" b="1" kern="0" spc="20" dirty="0" err="1">
                <a:solidFill>
                  <a:srgbClr val="2962FF"/>
                </a:solidFill>
                <a:latin typeface="Roboto" pitchFamily="2" charset="0"/>
                <a:ea typeface="Roboto" pitchFamily="2" charset="0"/>
                <a:cs typeface="Roboto" pitchFamily="2" charset="0"/>
              </a:rPr>
              <a:t>celaka</a:t>
            </a:r>
            <a:r>
              <a:rPr sz="2400" b="1" kern="0" spc="20" dirty="0">
                <a:solidFill>
                  <a:srgbClr val="2962FF"/>
                </a:solidFill>
                <a:latin typeface="Roboto" pitchFamily="2" charset="0"/>
                <a:ea typeface="Roboto" pitchFamily="2" charset="0"/>
                <a:cs typeface="Roboto" pitchFamily="2" charset="0"/>
              </a:rPr>
              <a:t>)</a:t>
            </a:r>
          </a:p>
          <a:p>
            <a:pPr marR="44450">
              <a:lnSpc>
                <a:spcPct val="100000"/>
              </a:lnSpc>
            </a:pP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Insiden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yang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tidak</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smtClean="0">
                <a:solidFill>
                  <a:schemeClr val="tx1">
                    <a:lumMod val="85000"/>
                    <a:lumOff val="15000"/>
                  </a:schemeClr>
                </a:solidFill>
                <a:latin typeface="Roboto Medium" pitchFamily="2" charset="0"/>
                <a:ea typeface="Roboto Medium" pitchFamily="2" charset="0"/>
                <a:cs typeface="Roboto Medium" pitchFamily="2" charset="0"/>
              </a:rPr>
              <a:t>menyebabkan</a:t>
            </a:r>
            <a:r>
              <a:rPr sz="2000" kern="500" spc="-15" dirty="0" smtClean="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cedera</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penyakit</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akibat</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kerja</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(PAK)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ataupun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kefatalan</a:t>
            </a:r>
            <a:r>
              <a:rPr sz="2000" kern="500" spc="-15" dirty="0">
                <a:solidFill>
                  <a:schemeClr val="tx1">
                    <a:lumMod val="85000"/>
                    <a:lumOff val="15000"/>
                  </a:schemeClr>
                </a:solidFill>
                <a:latin typeface="Roboto Medium" pitchFamily="2" charset="0"/>
                <a:ea typeface="Roboto Medium" pitchFamily="2" charset="0"/>
                <a:cs typeface="Roboto Medium" pitchFamily="2" charset="0"/>
              </a:rPr>
              <a:t> (</a:t>
            </a:r>
            <a:r>
              <a:rPr sz="2000" kern="500" spc="-15" dirty="0" err="1">
                <a:solidFill>
                  <a:schemeClr val="tx1">
                    <a:lumMod val="85000"/>
                    <a:lumOff val="15000"/>
                  </a:schemeClr>
                </a:solidFill>
                <a:latin typeface="Roboto Medium" pitchFamily="2" charset="0"/>
                <a:ea typeface="Roboto Medium" pitchFamily="2" charset="0"/>
                <a:cs typeface="Roboto Medium" pitchFamily="2" charset="0"/>
              </a:rPr>
              <a:t>kematian</a:t>
            </a:r>
            <a:r>
              <a:rPr sz="2000" kern="500" spc="-15" dirty="0" smtClean="0">
                <a:solidFill>
                  <a:schemeClr val="tx1">
                    <a:lumMod val="85000"/>
                    <a:lumOff val="15000"/>
                  </a:schemeClr>
                </a:solidFill>
                <a:latin typeface="Roboto Medium" pitchFamily="2" charset="0"/>
                <a:ea typeface="Roboto Medium" pitchFamily="2" charset="0"/>
                <a:cs typeface="Roboto Medium" pitchFamily="2" charset="0"/>
              </a:rPr>
              <a:t>)</a:t>
            </a:r>
            <a:endParaRPr sz="2000" kern="500" spc="-15"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3" name="object 3"/>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4" name="object 4"/>
          <p:cNvSpPr txBox="1">
            <a:spLocks noGrp="1"/>
          </p:cNvSpPr>
          <p:nvPr>
            <p:ph type="title"/>
          </p:nvPr>
        </p:nvSpPr>
        <p:spPr>
          <a:xfrm>
            <a:off x="190958" y="256699"/>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Insiden K3</a:t>
            </a:r>
            <a:endParaRPr lang="id-ID" sz="3400">
              <a:solidFill>
                <a:schemeClr val="bg1"/>
              </a:solidFill>
              <a:latin typeface="Roboto" pitchFamily="2" charset="0"/>
              <a:ea typeface="Roboto" pitchFamily="2" charset="0"/>
              <a:cs typeface="Roboto" pitchFamily="2" charset="0"/>
            </a:endParaRPr>
          </a:p>
        </p:txBody>
      </p:sp>
      <p:sp>
        <p:nvSpPr>
          <p:cNvPr id="6" name="object 6"/>
          <p:cNvSpPr/>
          <p:nvPr/>
        </p:nvSpPr>
        <p:spPr>
          <a:xfrm>
            <a:off x="658369" y="1255775"/>
            <a:ext cx="2962656" cy="197510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176527" y="3816097"/>
            <a:ext cx="2444496" cy="205435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770376" y="1264920"/>
            <a:ext cx="0" cy="5166995"/>
          </a:xfrm>
          <a:custGeom>
            <a:avLst/>
            <a:gdLst/>
            <a:ahLst/>
            <a:cxnLst/>
            <a:rect l="l" t="t" r="r" b="b"/>
            <a:pathLst>
              <a:path h="5166995">
                <a:moveTo>
                  <a:pt x="0" y="0"/>
                </a:moveTo>
                <a:lnTo>
                  <a:pt x="0" y="5166982"/>
                </a:lnTo>
              </a:path>
            </a:pathLst>
          </a:custGeom>
          <a:ln w="6102">
            <a:solidFill>
              <a:srgbClr val="000000">
                <a:alpha val="12157"/>
              </a:srgbClr>
            </a:solidFill>
          </a:ln>
        </p:spPr>
        <p:txBody>
          <a:bodyPr wrap="square" lIns="0" tIns="0" rIns="0" bIns="0" rtlCol="0"/>
          <a:lstStyle/>
          <a:p>
            <a:endParaRPr/>
          </a:p>
        </p:txBody>
      </p:sp>
      <p:sp>
        <p:nvSpPr>
          <p:cNvPr id="14" name="object 9"/>
          <p:cNvSpPr txBox="1"/>
          <p:nvPr/>
        </p:nvSpPr>
        <p:spPr>
          <a:xfrm>
            <a:off x="1381022" y="5945991"/>
            <a:ext cx="238991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i="1" kern="1000" dirty="0" err="1" smtClean="0">
                <a:solidFill>
                  <a:schemeClr val="tx1">
                    <a:lumMod val="85000"/>
                    <a:lumOff val="15000"/>
                  </a:schemeClr>
                </a:solidFill>
                <a:latin typeface="Roboto" pitchFamily="2" charset="0"/>
                <a:ea typeface="Roboto" pitchFamily="2" charset="0"/>
                <a:cs typeface="Roboto" pitchFamily="2" charset="0"/>
              </a:rPr>
              <a:t>Nearmiss</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hampir</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celaka</a:t>
            </a:r>
            <a:r>
              <a:rPr sz="1400" kern="1000" dirty="0" smtClean="0">
                <a:solidFill>
                  <a:schemeClr val="tx1">
                    <a:lumMod val="85000"/>
                    <a:lumOff val="15000"/>
                  </a:schemeClr>
                </a:solidFill>
                <a:latin typeface="Roboto" pitchFamily="2" charset="0"/>
                <a:ea typeface="Roboto" pitchFamily="2" charset="0"/>
                <a:cs typeface="Roboto" pitchFamily="2" charset="0"/>
              </a:rPr>
              <a:t>)</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
        <p:nvSpPr>
          <p:cNvPr id="15" name="object 9"/>
          <p:cNvSpPr txBox="1"/>
          <p:nvPr/>
        </p:nvSpPr>
        <p:spPr>
          <a:xfrm>
            <a:off x="1381022" y="3307002"/>
            <a:ext cx="238991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dirty="0" err="1" smtClean="0">
                <a:solidFill>
                  <a:schemeClr val="tx1">
                    <a:lumMod val="85000"/>
                    <a:lumOff val="15000"/>
                  </a:schemeClr>
                </a:solidFill>
                <a:latin typeface="Roboto" pitchFamily="2" charset="0"/>
                <a:ea typeface="Roboto" pitchFamily="2" charset="0"/>
                <a:cs typeface="Roboto" pitchFamily="2" charset="0"/>
              </a:rPr>
              <a:t>Kecelakaan</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Kerja</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29" name="object 29"/>
          <p:cNvSpPr txBox="1">
            <a:spLocks noGrp="1"/>
          </p:cNvSpPr>
          <p:nvPr>
            <p:ph type="title"/>
          </p:nvPr>
        </p:nvSpPr>
        <p:spPr>
          <a:xfrm>
            <a:off x="190958" y="256699"/>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Piramida Kecelakaan Kerja</a:t>
            </a:r>
            <a:endParaRPr lang="id-ID" sz="3400">
              <a:solidFill>
                <a:schemeClr val="bg1"/>
              </a:solidFill>
              <a:latin typeface="Roboto" pitchFamily="2" charset="0"/>
              <a:ea typeface="Roboto" pitchFamily="2" charset="0"/>
              <a:cs typeface="Roboto" pitchFamily="2" charset="0"/>
            </a:endParaRPr>
          </a:p>
        </p:txBody>
      </p:sp>
      <p:sp>
        <p:nvSpPr>
          <p:cNvPr id="2" name="object 2"/>
          <p:cNvSpPr/>
          <p:nvPr/>
        </p:nvSpPr>
        <p:spPr>
          <a:xfrm>
            <a:off x="4709159" y="1447800"/>
            <a:ext cx="1402080" cy="1183005"/>
          </a:xfrm>
          <a:custGeom>
            <a:avLst/>
            <a:gdLst/>
            <a:ahLst/>
            <a:cxnLst/>
            <a:rect l="l" t="t" r="r" b="b"/>
            <a:pathLst>
              <a:path w="1402079" h="1183005">
                <a:moveTo>
                  <a:pt x="703961" y="0"/>
                </a:moveTo>
                <a:lnTo>
                  <a:pt x="698118" y="0"/>
                </a:lnTo>
                <a:lnTo>
                  <a:pt x="0" y="1182624"/>
                </a:lnTo>
                <a:lnTo>
                  <a:pt x="1402080" y="1182624"/>
                </a:lnTo>
                <a:lnTo>
                  <a:pt x="703961" y="0"/>
                </a:lnTo>
                <a:close/>
              </a:path>
            </a:pathLst>
          </a:custGeom>
          <a:solidFill>
            <a:srgbClr val="F44336"/>
          </a:solidFill>
        </p:spPr>
        <p:txBody>
          <a:bodyPr wrap="square" lIns="0" tIns="0" rIns="0" bIns="0" rtlCol="0"/>
          <a:lstStyle/>
          <a:p>
            <a:endParaRPr/>
          </a:p>
        </p:txBody>
      </p:sp>
      <p:sp>
        <p:nvSpPr>
          <p:cNvPr id="3" name="object 3"/>
          <p:cNvSpPr/>
          <p:nvPr/>
        </p:nvSpPr>
        <p:spPr>
          <a:xfrm>
            <a:off x="4014215" y="2630424"/>
            <a:ext cx="2792095" cy="1183005"/>
          </a:xfrm>
          <a:custGeom>
            <a:avLst/>
            <a:gdLst/>
            <a:ahLst/>
            <a:cxnLst/>
            <a:rect l="l" t="t" r="r" b="b"/>
            <a:pathLst>
              <a:path w="2792095" h="1183004">
                <a:moveTo>
                  <a:pt x="2093849" y="0"/>
                </a:moveTo>
                <a:lnTo>
                  <a:pt x="698119" y="0"/>
                </a:lnTo>
                <a:lnTo>
                  <a:pt x="0" y="1182624"/>
                </a:lnTo>
                <a:lnTo>
                  <a:pt x="2791967" y="1182624"/>
                </a:lnTo>
                <a:lnTo>
                  <a:pt x="2093849" y="0"/>
                </a:lnTo>
                <a:close/>
              </a:path>
            </a:pathLst>
          </a:custGeom>
          <a:solidFill>
            <a:srgbClr val="FFEB3B"/>
          </a:solidFill>
        </p:spPr>
        <p:txBody>
          <a:bodyPr wrap="square" lIns="0" tIns="0" rIns="0" bIns="0" rtlCol="0"/>
          <a:lstStyle/>
          <a:p>
            <a:endParaRPr/>
          </a:p>
        </p:txBody>
      </p:sp>
      <p:sp>
        <p:nvSpPr>
          <p:cNvPr id="5" name="object 5"/>
          <p:cNvSpPr/>
          <p:nvPr/>
        </p:nvSpPr>
        <p:spPr>
          <a:xfrm>
            <a:off x="3313176" y="3813048"/>
            <a:ext cx="4194175" cy="1183005"/>
          </a:xfrm>
          <a:custGeom>
            <a:avLst/>
            <a:gdLst/>
            <a:ahLst/>
            <a:cxnLst/>
            <a:rect l="l" t="t" r="r" b="b"/>
            <a:pathLst>
              <a:path w="4194175" h="1183004">
                <a:moveTo>
                  <a:pt x="3495929" y="0"/>
                </a:moveTo>
                <a:lnTo>
                  <a:pt x="698119" y="0"/>
                </a:lnTo>
                <a:lnTo>
                  <a:pt x="0" y="1182624"/>
                </a:lnTo>
                <a:lnTo>
                  <a:pt x="4194048" y="1182624"/>
                </a:lnTo>
                <a:lnTo>
                  <a:pt x="3495929" y="0"/>
                </a:lnTo>
                <a:close/>
              </a:path>
            </a:pathLst>
          </a:custGeom>
          <a:solidFill>
            <a:srgbClr val="00C853"/>
          </a:solidFill>
        </p:spPr>
        <p:txBody>
          <a:bodyPr wrap="square" lIns="0" tIns="0" rIns="0" bIns="0" rtlCol="0"/>
          <a:lstStyle/>
          <a:p>
            <a:endParaRPr/>
          </a:p>
        </p:txBody>
      </p:sp>
      <p:sp>
        <p:nvSpPr>
          <p:cNvPr id="7" name="object 7"/>
          <p:cNvSpPr/>
          <p:nvPr/>
        </p:nvSpPr>
        <p:spPr>
          <a:xfrm>
            <a:off x="2618232" y="4995671"/>
            <a:ext cx="5584190" cy="1183005"/>
          </a:xfrm>
          <a:custGeom>
            <a:avLst/>
            <a:gdLst/>
            <a:ahLst/>
            <a:cxnLst/>
            <a:rect l="l" t="t" r="r" b="b"/>
            <a:pathLst>
              <a:path w="5584190" h="1183004">
                <a:moveTo>
                  <a:pt x="4885817" y="0"/>
                </a:moveTo>
                <a:lnTo>
                  <a:pt x="698118" y="0"/>
                </a:lnTo>
                <a:lnTo>
                  <a:pt x="0" y="1182624"/>
                </a:lnTo>
                <a:lnTo>
                  <a:pt x="5583936" y="1182624"/>
                </a:lnTo>
                <a:lnTo>
                  <a:pt x="4885817" y="0"/>
                </a:lnTo>
                <a:close/>
              </a:path>
            </a:pathLst>
          </a:custGeom>
          <a:solidFill>
            <a:srgbClr val="2962FF"/>
          </a:solidFill>
        </p:spPr>
        <p:txBody>
          <a:bodyPr wrap="square" lIns="0" tIns="0" rIns="0" bIns="0" rtlCol="0"/>
          <a:lstStyle/>
          <a:p>
            <a:endParaRPr/>
          </a:p>
        </p:txBody>
      </p:sp>
      <p:sp>
        <p:nvSpPr>
          <p:cNvPr id="37" name="object 11"/>
          <p:cNvSpPr txBox="1"/>
          <p:nvPr/>
        </p:nvSpPr>
        <p:spPr>
          <a:xfrm>
            <a:off x="2667000" y="1907471"/>
            <a:ext cx="2209800" cy="369332"/>
          </a:xfrm>
          <a:prstGeom prst="rect">
            <a:avLst/>
          </a:prstGeom>
        </p:spPr>
        <p:txBody>
          <a:bodyPr vert="horz" wrap="square" lIns="0" tIns="0" rIns="0" bIns="0" rtlCol="0">
            <a:spAutoFit/>
          </a:bodyPr>
          <a:lstStyle/>
          <a:p>
            <a:pPr marR="5080" indent="-189230"/>
            <a:r>
              <a:rPr lang="id-ID" sz="2400" b="1" kern="0" spc="20" smtClean="0">
                <a:solidFill>
                  <a:schemeClr val="tx1">
                    <a:lumMod val="85000"/>
                    <a:lumOff val="15000"/>
                  </a:schemeClr>
                </a:solidFill>
                <a:latin typeface="Roboto" pitchFamily="2" charset="0"/>
                <a:ea typeface="Roboto" pitchFamily="2" charset="0"/>
                <a:cs typeface="Roboto" pitchFamily="2" charset="0"/>
              </a:rPr>
              <a:t>Setiap Terjadi</a:t>
            </a:r>
            <a:endParaRPr lang="id-ID" sz="2400" b="1" kern="0" spc="20">
              <a:solidFill>
                <a:schemeClr val="tx1">
                  <a:lumMod val="85000"/>
                  <a:lumOff val="15000"/>
                </a:schemeClr>
              </a:solidFill>
              <a:latin typeface="Roboto" pitchFamily="2" charset="0"/>
              <a:ea typeface="Roboto" pitchFamily="2" charset="0"/>
              <a:cs typeface="Roboto" pitchFamily="2" charset="0"/>
            </a:endParaRPr>
          </a:p>
        </p:txBody>
      </p:sp>
      <p:sp>
        <p:nvSpPr>
          <p:cNvPr id="38" name="object 11"/>
          <p:cNvSpPr txBox="1"/>
          <p:nvPr/>
        </p:nvSpPr>
        <p:spPr>
          <a:xfrm>
            <a:off x="4991099" y="1831847"/>
            <a:ext cx="838200" cy="741550"/>
          </a:xfrm>
          <a:prstGeom prst="rect">
            <a:avLst/>
          </a:prstGeom>
        </p:spPr>
        <p:txBody>
          <a:bodyPr vert="horz" wrap="square" lIns="0" tIns="0" rIns="0" bIns="0" rtlCol="0">
            <a:spAutoFit/>
          </a:bodyPr>
          <a:lstStyle/>
          <a:p>
            <a:pPr marR="5080" indent="-189230" algn="ctr">
              <a:lnSpc>
                <a:spcPct val="115000"/>
              </a:lnSpc>
            </a:pPr>
            <a:r>
              <a:rPr lang="id-ID" sz="4500" kern="0" smtClean="0">
                <a:solidFill>
                  <a:schemeClr val="bg1"/>
                </a:solidFill>
                <a:latin typeface="Roboto" pitchFamily="2" charset="0"/>
                <a:ea typeface="Roboto" pitchFamily="2" charset="0"/>
                <a:cs typeface="Roboto" pitchFamily="2" charset="0"/>
              </a:rPr>
              <a:t>1</a:t>
            </a:r>
            <a:endParaRPr lang="id-ID" sz="4500" kern="0">
              <a:solidFill>
                <a:schemeClr val="bg1"/>
              </a:solidFill>
              <a:latin typeface="Roboto" pitchFamily="2" charset="0"/>
              <a:ea typeface="Roboto" pitchFamily="2" charset="0"/>
              <a:cs typeface="Roboto" pitchFamily="2" charset="0"/>
            </a:endParaRPr>
          </a:p>
        </p:txBody>
      </p:sp>
      <p:sp>
        <p:nvSpPr>
          <p:cNvPr id="39" name="object 11"/>
          <p:cNvSpPr txBox="1"/>
          <p:nvPr/>
        </p:nvSpPr>
        <p:spPr>
          <a:xfrm>
            <a:off x="4991099" y="2851151"/>
            <a:ext cx="838200" cy="741550"/>
          </a:xfrm>
          <a:prstGeom prst="rect">
            <a:avLst/>
          </a:prstGeom>
        </p:spPr>
        <p:txBody>
          <a:bodyPr vert="horz" wrap="square" lIns="0" tIns="0" rIns="0" bIns="0" rtlCol="0">
            <a:spAutoFit/>
          </a:bodyPr>
          <a:lstStyle/>
          <a:p>
            <a:pPr marR="5080" indent="-189230" algn="ctr">
              <a:lnSpc>
                <a:spcPct val="115000"/>
              </a:lnSpc>
            </a:pPr>
            <a:r>
              <a:rPr lang="id-ID" sz="4500" kern="0" smtClean="0">
                <a:solidFill>
                  <a:schemeClr val="tx1">
                    <a:lumMod val="85000"/>
                    <a:lumOff val="15000"/>
                  </a:schemeClr>
                </a:solidFill>
                <a:latin typeface="Roboto" pitchFamily="2" charset="0"/>
                <a:ea typeface="Roboto" pitchFamily="2" charset="0"/>
                <a:cs typeface="Roboto" pitchFamily="2" charset="0"/>
              </a:rPr>
              <a:t>10</a:t>
            </a:r>
            <a:endParaRPr lang="id-ID" sz="4500" kern="0">
              <a:solidFill>
                <a:schemeClr val="tx1">
                  <a:lumMod val="85000"/>
                  <a:lumOff val="15000"/>
                </a:schemeClr>
              </a:solidFill>
              <a:latin typeface="Roboto" pitchFamily="2" charset="0"/>
              <a:ea typeface="Roboto" pitchFamily="2" charset="0"/>
              <a:cs typeface="Roboto" pitchFamily="2" charset="0"/>
            </a:endParaRPr>
          </a:p>
        </p:txBody>
      </p:sp>
      <p:sp>
        <p:nvSpPr>
          <p:cNvPr id="40" name="object 11"/>
          <p:cNvSpPr txBox="1"/>
          <p:nvPr/>
        </p:nvSpPr>
        <p:spPr>
          <a:xfrm>
            <a:off x="4991099" y="4033775"/>
            <a:ext cx="838200" cy="741550"/>
          </a:xfrm>
          <a:prstGeom prst="rect">
            <a:avLst/>
          </a:prstGeom>
        </p:spPr>
        <p:txBody>
          <a:bodyPr vert="horz" wrap="square" lIns="0" tIns="0" rIns="0" bIns="0" rtlCol="0">
            <a:spAutoFit/>
          </a:bodyPr>
          <a:lstStyle/>
          <a:p>
            <a:pPr marR="5080" indent="-189230" algn="ctr">
              <a:lnSpc>
                <a:spcPct val="115000"/>
              </a:lnSpc>
            </a:pPr>
            <a:r>
              <a:rPr lang="id-ID" sz="4500" kern="0" smtClean="0">
                <a:solidFill>
                  <a:schemeClr val="bg1"/>
                </a:solidFill>
                <a:latin typeface="Roboto" pitchFamily="2" charset="0"/>
                <a:ea typeface="Roboto" pitchFamily="2" charset="0"/>
                <a:cs typeface="Roboto" pitchFamily="2" charset="0"/>
              </a:rPr>
              <a:t>30</a:t>
            </a:r>
            <a:endParaRPr lang="id-ID" sz="4500" kern="0">
              <a:solidFill>
                <a:schemeClr val="bg1"/>
              </a:solidFill>
              <a:latin typeface="Roboto" pitchFamily="2" charset="0"/>
              <a:ea typeface="Roboto" pitchFamily="2" charset="0"/>
              <a:cs typeface="Roboto" pitchFamily="2" charset="0"/>
            </a:endParaRPr>
          </a:p>
        </p:txBody>
      </p:sp>
      <p:sp>
        <p:nvSpPr>
          <p:cNvPr id="41" name="object 11"/>
          <p:cNvSpPr txBox="1"/>
          <p:nvPr/>
        </p:nvSpPr>
        <p:spPr>
          <a:xfrm>
            <a:off x="4819777" y="5216398"/>
            <a:ext cx="1181101" cy="741550"/>
          </a:xfrm>
          <a:prstGeom prst="rect">
            <a:avLst/>
          </a:prstGeom>
        </p:spPr>
        <p:txBody>
          <a:bodyPr vert="horz" wrap="square" lIns="0" tIns="0" rIns="0" bIns="0" rtlCol="0">
            <a:spAutoFit/>
          </a:bodyPr>
          <a:lstStyle/>
          <a:p>
            <a:pPr marR="5080" indent="-189230" algn="ctr">
              <a:lnSpc>
                <a:spcPct val="115000"/>
              </a:lnSpc>
            </a:pPr>
            <a:r>
              <a:rPr lang="id-ID" sz="4500" kern="0" smtClean="0">
                <a:solidFill>
                  <a:schemeClr val="bg1"/>
                </a:solidFill>
                <a:latin typeface="Roboto" pitchFamily="2" charset="0"/>
                <a:ea typeface="Roboto" pitchFamily="2" charset="0"/>
                <a:cs typeface="Roboto" pitchFamily="2" charset="0"/>
              </a:rPr>
              <a:t>600</a:t>
            </a:r>
            <a:endParaRPr lang="id-ID" sz="4500" kern="0">
              <a:solidFill>
                <a:schemeClr val="bg1"/>
              </a:solidFill>
              <a:latin typeface="Roboto" pitchFamily="2" charset="0"/>
              <a:ea typeface="Roboto" pitchFamily="2" charset="0"/>
              <a:cs typeface="Roboto" pitchFamily="2" charset="0"/>
            </a:endParaRPr>
          </a:p>
        </p:txBody>
      </p:sp>
      <p:sp>
        <p:nvSpPr>
          <p:cNvPr id="42" name="object 11"/>
          <p:cNvSpPr txBox="1"/>
          <p:nvPr/>
        </p:nvSpPr>
        <p:spPr>
          <a:xfrm>
            <a:off x="5943600" y="1907471"/>
            <a:ext cx="4038600" cy="369332"/>
          </a:xfrm>
          <a:prstGeom prst="rect">
            <a:avLst/>
          </a:prstGeom>
        </p:spPr>
        <p:txBody>
          <a:bodyPr vert="horz" wrap="square" lIns="0" tIns="0" rIns="0" bIns="0" rtlCol="0">
            <a:spAutoFit/>
          </a:bodyPr>
          <a:lstStyle/>
          <a:p>
            <a:pPr marR="5080" indent="-189230"/>
            <a:r>
              <a:rPr lang="id-ID" sz="2400" b="1" kern="0" spc="20" smtClean="0">
                <a:solidFill>
                  <a:schemeClr val="tx1">
                    <a:lumMod val="85000"/>
                    <a:lumOff val="15000"/>
                  </a:schemeClr>
                </a:solidFill>
                <a:latin typeface="Roboto" pitchFamily="2" charset="0"/>
                <a:ea typeface="Roboto" pitchFamily="2" charset="0"/>
                <a:cs typeface="Roboto" pitchFamily="2" charset="0"/>
              </a:rPr>
              <a:t>Kecelakaan Fatal/Kematian</a:t>
            </a:r>
            <a:endParaRPr lang="id-ID" sz="2400" b="1" kern="0" spc="20">
              <a:solidFill>
                <a:schemeClr val="tx1">
                  <a:lumMod val="85000"/>
                  <a:lumOff val="15000"/>
                </a:schemeClr>
              </a:solidFill>
              <a:latin typeface="Roboto" pitchFamily="2" charset="0"/>
              <a:ea typeface="Roboto" pitchFamily="2" charset="0"/>
              <a:cs typeface="Roboto" pitchFamily="2" charset="0"/>
            </a:endParaRPr>
          </a:p>
        </p:txBody>
      </p:sp>
      <p:sp>
        <p:nvSpPr>
          <p:cNvPr id="43" name="object 11"/>
          <p:cNvSpPr txBox="1"/>
          <p:nvPr/>
        </p:nvSpPr>
        <p:spPr>
          <a:xfrm>
            <a:off x="1066800" y="3037260"/>
            <a:ext cx="3200400" cy="369332"/>
          </a:xfrm>
          <a:prstGeom prst="rect">
            <a:avLst/>
          </a:prstGeom>
        </p:spPr>
        <p:txBody>
          <a:bodyPr vert="horz" wrap="square" lIns="0" tIns="0" rIns="0" bIns="0" rtlCol="0">
            <a:spAutoFit/>
          </a:bodyPr>
          <a:lstStyle/>
          <a:p>
            <a:pPr marR="5080" indent="-189230"/>
            <a:r>
              <a:rPr lang="id-ID" sz="2400" b="1" kern="0" spc="20" smtClean="0">
                <a:solidFill>
                  <a:schemeClr val="tx1">
                    <a:lumMod val="85000"/>
                    <a:lumOff val="15000"/>
                  </a:schemeClr>
                </a:solidFill>
                <a:latin typeface="Roboto" pitchFamily="2" charset="0"/>
                <a:ea typeface="Roboto" pitchFamily="2" charset="0"/>
                <a:cs typeface="Roboto" pitchFamily="2" charset="0"/>
              </a:rPr>
              <a:t>Di dalamnya terdapat</a:t>
            </a:r>
            <a:endParaRPr lang="id-ID" sz="2400" b="1" kern="0" spc="20">
              <a:solidFill>
                <a:schemeClr val="tx1">
                  <a:lumMod val="85000"/>
                  <a:lumOff val="15000"/>
                </a:schemeClr>
              </a:solidFill>
              <a:latin typeface="Roboto" pitchFamily="2" charset="0"/>
              <a:ea typeface="Roboto" pitchFamily="2" charset="0"/>
              <a:cs typeface="Roboto" pitchFamily="2" charset="0"/>
            </a:endParaRPr>
          </a:p>
        </p:txBody>
      </p:sp>
      <p:sp>
        <p:nvSpPr>
          <p:cNvPr id="44" name="object 11"/>
          <p:cNvSpPr txBox="1"/>
          <p:nvPr/>
        </p:nvSpPr>
        <p:spPr>
          <a:xfrm>
            <a:off x="6629400" y="3037260"/>
            <a:ext cx="5257800" cy="369332"/>
          </a:xfrm>
          <a:prstGeom prst="rect">
            <a:avLst/>
          </a:prstGeom>
        </p:spPr>
        <p:txBody>
          <a:bodyPr vert="horz" wrap="square" lIns="0" tIns="0" rIns="0" bIns="0" rtlCol="0">
            <a:spAutoFit/>
          </a:bodyPr>
          <a:lstStyle/>
          <a:p>
            <a:pPr marR="5080" indent="-189230"/>
            <a:r>
              <a:rPr lang="id-ID" sz="2400" b="1" kern="0" spc="20" smtClean="0">
                <a:solidFill>
                  <a:schemeClr val="tx1">
                    <a:lumMod val="85000"/>
                    <a:lumOff val="15000"/>
                  </a:schemeClr>
                </a:solidFill>
                <a:latin typeface="Roboto" pitchFamily="2" charset="0"/>
                <a:ea typeface="Roboto" pitchFamily="2" charset="0"/>
                <a:cs typeface="Roboto" pitchFamily="2" charset="0"/>
              </a:rPr>
              <a:t>Kecelakaan Ringan Sebelumnya</a:t>
            </a:r>
            <a:endParaRPr lang="id-ID" sz="2400" b="1" kern="0" spc="20">
              <a:solidFill>
                <a:schemeClr val="tx1">
                  <a:lumMod val="85000"/>
                  <a:lumOff val="15000"/>
                </a:schemeClr>
              </a:solidFill>
              <a:latin typeface="Roboto" pitchFamily="2" charset="0"/>
              <a:ea typeface="Roboto" pitchFamily="2" charset="0"/>
              <a:cs typeface="Roboto" pitchFamily="2" charset="0"/>
            </a:endParaRPr>
          </a:p>
        </p:txBody>
      </p:sp>
      <p:sp>
        <p:nvSpPr>
          <p:cNvPr id="45" name="object 11"/>
          <p:cNvSpPr txBox="1"/>
          <p:nvPr/>
        </p:nvSpPr>
        <p:spPr>
          <a:xfrm>
            <a:off x="1028700" y="4035218"/>
            <a:ext cx="2705100" cy="738664"/>
          </a:xfrm>
          <a:prstGeom prst="rect">
            <a:avLst/>
          </a:prstGeom>
        </p:spPr>
        <p:txBody>
          <a:bodyPr vert="horz" wrap="square" lIns="0" tIns="0" rIns="0" bIns="0" rtlCol="0">
            <a:spAutoFit/>
          </a:bodyPr>
          <a:lstStyle/>
          <a:p>
            <a:pPr marR="5080" indent="-189230"/>
            <a:r>
              <a:rPr lang="id-ID" sz="2400" b="1" kern="0" spc="20" smtClean="0">
                <a:solidFill>
                  <a:schemeClr val="tx1">
                    <a:lumMod val="85000"/>
                    <a:lumOff val="15000"/>
                  </a:schemeClr>
                </a:solidFill>
                <a:latin typeface="Roboto" pitchFamily="2" charset="0"/>
                <a:ea typeface="Roboto" pitchFamily="2" charset="0"/>
                <a:cs typeface="Roboto" pitchFamily="2" charset="0"/>
              </a:rPr>
              <a:t>Yang di dalamnya terdapat</a:t>
            </a:r>
            <a:endParaRPr lang="id-ID" sz="2400" b="1" kern="0" spc="20">
              <a:solidFill>
                <a:schemeClr val="tx1">
                  <a:lumMod val="85000"/>
                  <a:lumOff val="15000"/>
                </a:schemeClr>
              </a:solidFill>
              <a:latin typeface="Roboto" pitchFamily="2" charset="0"/>
              <a:ea typeface="Roboto" pitchFamily="2" charset="0"/>
              <a:cs typeface="Roboto" pitchFamily="2" charset="0"/>
            </a:endParaRPr>
          </a:p>
        </p:txBody>
      </p:sp>
      <p:sp>
        <p:nvSpPr>
          <p:cNvPr id="46" name="object 11"/>
          <p:cNvSpPr txBox="1"/>
          <p:nvPr/>
        </p:nvSpPr>
        <p:spPr>
          <a:xfrm>
            <a:off x="7467600" y="3840757"/>
            <a:ext cx="4419600" cy="1107996"/>
          </a:xfrm>
          <a:prstGeom prst="rect">
            <a:avLst/>
          </a:prstGeom>
        </p:spPr>
        <p:txBody>
          <a:bodyPr vert="horz" wrap="square" lIns="0" tIns="0" rIns="0" bIns="0" rtlCol="0">
            <a:spAutoFit/>
          </a:bodyPr>
          <a:lstStyle/>
          <a:p>
            <a:pPr marR="5080" indent="-189230"/>
            <a:r>
              <a:rPr lang="id-ID" sz="2400" b="1" kern="0" spc="20" smtClean="0">
                <a:solidFill>
                  <a:schemeClr val="tx1">
                    <a:lumMod val="85000"/>
                    <a:lumOff val="15000"/>
                  </a:schemeClr>
                </a:solidFill>
                <a:latin typeface="Roboto" pitchFamily="2" charset="0"/>
                <a:ea typeface="Roboto" pitchFamily="2" charset="0"/>
                <a:cs typeface="Roboto" pitchFamily="2" charset="0"/>
              </a:rPr>
              <a:t>Insiden yang menimbulkan kerusakan alat/bahan sebelumnya</a:t>
            </a:r>
            <a:endParaRPr lang="id-ID" sz="2400" b="1" kern="0" spc="20">
              <a:solidFill>
                <a:schemeClr val="tx1">
                  <a:lumMod val="85000"/>
                  <a:lumOff val="15000"/>
                </a:schemeClr>
              </a:solidFill>
              <a:latin typeface="Roboto" pitchFamily="2" charset="0"/>
              <a:ea typeface="Roboto" pitchFamily="2" charset="0"/>
              <a:cs typeface="Roboto" pitchFamily="2" charset="0"/>
            </a:endParaRPr>
          </a:p>
        </p:txBody>
      </p:sp>
      <p:sp>
        <p:nvSpPr>
          <p:cNvPr id="50" name="object 11"/>
          <p:cNvSpPr txBox="1"/>
          <p:nvPr/>
        </p:nvSpPr>
        <p:spPr>
          <a:xfrm>
            <a:off x="8077200" y="5217841"/>
            <a:ext cx="3810000" cy="738664"/>
          </a:xfrm>
          <a:prstGeom prst="rect">
            <a:avLst/>
          </a:prstGeom>
        </p:spPr>
        <p:txBody>
          <a:bodyPr vert="horz" wrap="square" lIns="0" tIns="0" rIns="0" bIns="0" rtlCol="0">
            <a:spAutoFit/>
          </a:bodyPr>
          <a:lstStyle/>
          <a:p>
            <a:pPr marR="5080" indent="-189230"/>
            <a:r>
              <a:rPr lang="id-ID" sz="2400" b="1" i="1" kern="0" spc="20" smtClean="0">
                <a:solidFill>
                  <a:schemeClr val="tx1">
                    <a:lumMod val="85000"/>
                    <a:lumOff val="15000"/>
                  </a:schemeClr>
                </a:solidFill>
                <a:latin typeface="Roboto" pitchFamily="2" charset="0"/>
                <a:ea typeface="Roboto" pitchFamily="2" charset="0"/>
                <a:cs typeface="Roboto" pitchFamily="2" charset="0"/>
              </a:rPr>
              <a:t>Nearmiss</a:t>
            </a:r>
            <a:r>
              <a:rPr lang="id-ID" sz="2400" b="1" kern="0" spc="20" smtClean="0">
                <a:solidFill>
                  <a:schemeClr val="tx1">
                    <a:lumMod val="85000"/>
                    <a:lumOff val="15000"/>
                  </a:schemeClr>
                </a:solidFill>
                <a:latin typeface="Roboto" pitchFamily="2" charset="0"/>
                <a:ea typeface="Roboto" pitchFamily="2" charset="0"/>
                <a:cs typeface="Roboto" pitchFamily="2" charset="0"/>
              </a:rPr>
              <a:t> (hampir celaka) Sebelumnya</a:t>
            </a:r>
            <a:endParaRPr lang="id-ID" sz="2400" b="1" kern="0" spc="20">
              <a:solidFill>
                <a:schemeClr val="tx1">
                  <a:lumMod val="85000"/>
                  <a:lumOff val="15000"/>
                </a:schemeClr>
              </a:solidFill>
              <a:latin typeface="Roboto" pitchFamily="2" charset="0"/>
              <a:ea typeface="Roboto" pitchFamily="2" charset="0"/>
              <a:cs typeface="Roboto" pitchFamily="2" charset="0"/>
            </a:endParaRPr>
          </a:p>
        </p:txBody>
      </p:sp>
      <p:sp>
        <p:nvSpPr>
          <p:cNvPr id="52" name="object 11"/>
          <p:cNvSpPr txBox="1"/>
          <p:nvPr/>
        </p:nvSpPr>
        <p:spPr>
          <a:xfrm>
            <a:off x="439885" y="5257800"/>
            <a:ext cx="2705100" cy="738664"/>
          </a:xfrm>
          <a:prstGeom prst="rect">
            <a:avLst/>
          </a:prstGeom>
        </p:spPr>
        <p:txBody>
          <a:bodyPr vert="horz" wrap="square" lIns="0" tIns="0" rIns="0" bIns="0" rtlCol="0">
            <a:spAutoFit/>
          </a:bodyPr>
          <a:lstStyle/>
          <a:p>
            <a:pPr marR="5080" indent="-189230"/>
            <a:r>
              <a:rPr lang="id-ID" sz="2400" b="1" kern="0" spc="20" smtClean="0">
                <a:solidFill>
                  <a:schemeClr val="tx1">
                    <a:lumMod val="85000"/>
                    <a:lumOff val="15000"/>
                  </a:schemeClr>
                </a:solidFill>
                <a:latin typeface="Roboto" pitchFamily="2" charset="0"/>
                <a:ea typeface="Roboto" pitchFamily="2" charset="0"/>
                <a:cs typeface="Roboto" pitchFamily="2" charset="0"/>
              </a:rPr>
              <a:t>Yang di dalamnya terdapat</a:t>
            </a:r>
            <a:endParaRPr lang="id-ID" sz="2400" b="1" kern="0" spc="20">
              <a:solidFill>
                <a:schemeClr val="tx1">
                  <a:lumMod val="85000"/>
                  <a:lumOff val="15000"/>
                </a:schemeClr>
              </a:solidFill>
              <a:latin typeface="Roboto" pitchFamily="2" charset="0"/>
              <a:ea typeface="Roboto" pitchFamily="2" charset="0"/>
              <a:cs typeface="Roboto" pitchFamily="2" charset="0"/>
            </a:endParaRPr>
          </a:p>
        </p:txBody>
      </p:sp>
    </p:spTree>
    <p:extLst>
      <p:ext uri="{BB962C8B-B14F-4D97-AF65-F5344CB8AC3E}">
        <p14:creationId xmlns:p14="http://schemas.microsoft.com/office/powerpoint/2010/main" val="14254318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1247" y="1584961"/>
            <a:ext cx="2273935" cy="908685"/>
          </a:xfrm>
          <a:custGeom>
            <a:avLst/>
            <a:gdLst/>
            <a:ahLst/>
            <a:cxnLst/>
            <a:rect l="l" t="t" r="r" b="b"/>
            <a:pathLst>
              <a:path w="2273935" h="908685">
                <a:moveTo>
                  <a:pt x="1819656" y="0"/>
                </a:moveTo>
                <a:lnTo>
                  <a:pt x="0" y="0"/>
                </a:lnTo>
                <a:lnTo>
                  <a:pt x="454152" y="454151"/>
                </a:lnTo>
                <a:lnTo>
                  <a:pt x="0" y="908303"/>
                </a:lnTo>
                <a:lnTo>
                  <a:pt x="1819656" y="908303"/>
                </a:lnTo>
                <a:lnTo>
                  <a:pt x="2273808" y="454151"/>
                </a:lnTo>
                <a:lnTo>
                  <a:pt x="1819656" y="0"/>
                </a:lnTo>
                <a:close/>
              </a:path>
            </a:pathLst>
          </a:custGeom>
          <a:solidFill>
            <a:srgbClr val="2962FF"/>
          </a:solidFill>
        </p:spPr>
        <p:txBody>
          <a:bodyPr wrap="square" lIns="0" tIns="0" rIns="0" bIns="0" rtlCol="0"/>
          <a:lstStyle/>
          <a:p>
            <a:endParaRPr/>
          </a:p>
        </p:txBody>
      </p:sp>
      <p:sp>
        <p:nvSpPr>
          <p:cNvPr id="3" name="object 3"/>
          <p:cNvSpPr txBox="1"/>
          <p:nvPr/>
        </p:nvSpPr>
        <p:spPr>
          <a:xfrm>
            <a:off x="1535431" y="1777286"/>
            <a:ext cx="923925" cy="550087"/>
          </a:xfrm>
          <a:prstGeom prst="rect">
            <a:avLst/>
          </a:prstGeom>
        </p:spPr>
        <p:txBody>
          <a:bodyPr vert="horz" wrap="square" lIns="0" tIns="0" rIns="0" bIns="0" rtlCol="0">
            <a:spAutoFit/>
          </a:bodyPr>
          <a:lstStyle/>
          <a:p>
            <a:pPr marR="5080" indent="-189230" algn="ctr">
              <a:lnSpc>
                <a:spcPct val="115000"/>
              </a:lnSpc>
            </a:pPr>
            <a:r>
              <a:rPr lang="id-ID" sz="1600" kern="1000" smtClean="0">
                <a:solidFill>
                  <a:schemeClr val="bg1"/>
                </a:solidFill>
                <a:latin typeface="Roboto" pitchFamily="2" charset="0"/>
                <a:ea typeface="Roboto" pitchFamily="2" charset="0"/>
                <a:cs typeface="Roboto" pitchFamily="2" charset="0"/>
              </a:rPr>
              <a:t>Penyebab Dasar</a:t>
            </a:r>
            <a:endParaRPr lang="id-ID" sz="1600" kern="1000">
              <a:solidFill>
                <a:schemeClr val="bg1"/>
              </a:solidFill>
              <a:latin typeface="Roboto" pitchFamily="2" charset="0"/>
              <a:ea typeface="Roboto" pitchFamily="2" charset="0"/>
              <a:cs typeface="Roboto" pitchFamily="2" charset="0"/>
            </a:endParaRPr>
          </a:p>
        </p:txBody>
      </p:sp>
      <p:sp>
        <p:nvSpPr>
          <p:cNvPr id="4" name="object 4"/>
          <p:cNvSpPr txBox="1"/>
          <p:nvPr/>
        </p:nvSpPr>
        <p:spPr>
          <a:xfrm>
            <a:off x="829156" y="2609850"/>
            <a:ext cx="1837843" cy="2373983"/>
          </a:xfrm>
          <a:prstGeom prst="rect">
            <a:avLst/>
          </a:prstGeom>
        </p:spPr>
        <p:txBody>
          <a:bodyPr vert="horz" wrap="square" lIns="0" tIns="0" rIns="0" bIns="0" rtlCol="0">
            <a:spAutoFit/>
          </a:bodyPr>
          <a:lstStyle/>
          <a:p>
            <a:pPr marL="263525" marR="5080" indent="-263525">
              <a:lnSpc>
                <a:spcPct val="115000"/>
              </a:lnSpc>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Kurangnya Prosedur/Aturan</a:t>
            </a:r>
          </a:p>
          <a:p>
            <a:pPr marL="263525" marR="5080" indent="-263525">
              <a:lnSpc>
                <a:spcPct val="115000"/>
              </a:lnSpc>
              <a:spcBef>
                <a:spcPts val="375"/>
              </a:spcBef>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Kurangnya Sarana</a:t>
            </a:r>
          </a:p>
          <a:p>
            <a:pPr marL="263525" marR="5080" indent="-263525">
              <a:lnSpc>
                <a:spcPct val="115000"/>
              </a:lnSpc>
              <a:spcBef>
                <a:spcPts val="285"/>
              </a:spcBef>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Kurangnya Kesadaran</a:t>
            </a:r>
          </a:p>
          <a:p>
            <a:pPr marL="263525" marR="5080" indent="-263525">
              <a:lnSpc>
                <a:spcPct val="115000"/>
              </a:lnSpc>
              <a:spcBef>
                <a:spcPts val="335"/>
              </a:spcBef>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Kurangnya Kepatuhan</a:t>
            </a:r>
            <a:endParaRPr lang="id-ID" sz="1600" kern="1000">
              <a:solidFill>
                <a:schemeClr val="tx1">
                  <a:lumMod val="85000"/>
                  <a:lumOff val="15000"/>
                </a:schemeClr>
              </a:solidFill>
              <a:latin typeface="Roboto" pitchFamily="2" charset="0"/>
              <a:ea typeface="Roboto" pitchFamily="2" charset="0"/>
              <a:cs typeface="Roboto" pitchFamily="2" charset="0"/>
            </a:endParaRPr>
          </a:p>
        </p:txBody>
      </p:sp>
      <p:sp>
        <p:nvSpPr>
          <p:cNvPr id="5" name="object 5"/>
          <p:cNvSpPr/>
          <p:nvPr/>
        </p:nvSpPr>
        <p:spPr>
          <a:xfrm>
            <a:off x="2901696" y="1584961"/>
            <a:ext cx="2273935" cy="908685"/>
          </a:xfrm>
          <a:custGeom>
            <a:avLst/>
            <a:gdLst/>
            <a:ahLst/>
            <a:cxnLst/>
            <a:rect l="l" t="t" r="r" b="b"/>
            <a:pathLst>
              <a:path w="2273935" h="908685">
                <a:moveTo>
                  <a:pt x="1819656" y="0"/>
                </a:moveTo>
                <a:lnTo>
                  <a:pt x="0" y="0"/>
                </a:lnTo>
                <a:lnTo>
                  <a:pt x="454152" y="454151"/>
                </a:lnTo>
                <a:lnTo>
                  <a:pt x="0" y="908303"/>
                </a:lnTo>
                <a:lnTo>
                  <a:pt x="1819656" y="908303"/>
                </a:lnTo>
                <a:lnTo>
                  <a:pt x="2273808" y="454151"/>
                </a:lnTo>
                <a:lnTo>
                  <a:pt x="1819656" y="0"/>
                </a:lnTo>
                <a:close/>
              </a:path>
            </a:pathLst>
          </a:custGeom>
          <a:solidFill>
            <a:srgbClr val="00C853"/>
          </a:solidFill>
        </p:spPr>
        <p:txBody>
          <a:bodyPr wrap="square" lIns="0" tIns="0" rIns="0" bIns="0" rtlCol="0"/>
          <a:lstStyle/>
          <a:p>
            <a:endParaRPr/>
          </a:p>
        </p:txBody>
      </p:sp>
      <p:sp>
        <p:nvSpPr>
          <p:cNvPr id="6" name="object 6"/>
          <p:cNvSpPr/>
          <p:nvPr/>
        </p:nvSpPr>
        <p:spPr>
          <a:xfrm>
            <a:off x="2901696" y="1584961"/>
            <a:ext cx="2273935" cy="908685"/>
          </a:xfrm>
          <a:custGeom>
            <a:avLst/>
            <a:gdLst/>
            <a:ahLst/>
            <a:cxnLst/>
            <a:rect l="l" t="t" r="r" b="b"/>
            <a:pathLst>
              <a:path w="2273935" h="908685">
                <a:moveTo>
                  <a:pt x="0" y="0"/>
                </a:moveTo>
                <a:lnTo>
                  <a:pt x="1819656" y="0"/>
                </a:lnTo>
                <a:lnTo>
                  <a:pt x="2273808" y="454151"/>
                </a:lnTo>
                <a:lnTo>
                  <a:pt x="1819656" y="908303"/>
                </a:lnTo>
                <a:lnTo>
                  <a:pt x="0" y="908303"/>
                </a:lnTo>
                <a:lnTo>
                  <a:pt x="454152" y="454151"/>
                </a:lnTo>
                <a:lnTo>
                  <a:pt x="0" y="0"/>
                </a:lnTo>
                <a:close/>
              </a:path>
            </a:pathLst>
          </a:custGeom>
          <a:ln w="12192">
            <a:solidFill>
              <a:srgbClr val="FFFFFF"/>
            </a:solidFill>
          </a:ln>
        </p:spPr>
        <p:txBody>
          <a:bodyPr wrap="square" lIns="0" tIns="0" rIns="0" bIns="0" rtlCol="0"/>
          <a:lstStyle/>
          <a:p>
            <a:endParaRPr/>
          </a:p>
        </p:txBody>
      </p:sp>
      <p:sp>
        <p:nvSpPr>
          <p:cNvPr id="7" name="object 7"/>
          <p:cNvSpPr txBox="1"/>
          <p:nvPr/>
        </p:nvSpPr>
        <p:spPr>
          <a:xfrm>
            <a:off x="3594862" y="1648000"/>
            <a:ext cx="926465" cy="858312"/>
          </a:xfrm>
          <a:prstGeom prst="rect">
            <a:avLst/>
          </a:prstGeom>
        </p:spPr>
        <p:txBody>
          <a:bodyPr vert="horz" wrap="square" lIns="0" tIns="0" rIns="0" bIns="0" rtlCol="0">
            <a:spAutoFit/>
          </a:bodyPr>
          <a:lstStyle/>
          <a:p>
            <a:pPr marR="5080" indent="-189230" algn="ctr">
              <a:lnSpc>
                <a:spcPct val="115000"/>
              </a:lnSpc>
            </a:pPr>
            <a:r>
              <a:rPr lang="id-ID" sz="1600" kern="1000" smtClean="0">
                <a:solidFill>
                  <a:schemeClr val="bg1"/>
                </a:solidFill>
                <a:latin typeface="Roboto" pitchFamily="2" charset="0"/>
                <a:ea typeface="Roboto" pitchFamily="2" charset="0"/>
                <a:cs typeface="Roboto" pitchFamily="2" charset="0"/>
              </a:rPr>
              <a:t>Penyebab Tidak Langsung</a:t>
            </a:r>
            <a:endParaRPr lang="id-ID" sz="1600" kern="1000">
              <a:solidFill>
                <a:schemeClr val="bg1"/>
              </a:solidFill>
              <a:latin typeface="Roboto" pitchFamily="2" charset="0"/>
              <a:ea typeface="Roboto" pitchFamily="2" charset="0"/>
              <a:cs typeface="Roboto" pitchFamily="2" charset="0"/>
            </a:endParaRPr>
          </a:p>
        </p:txBody>
      </p:sp>
      <p:sp>
        <p:nvSpPr>
          <p:cNvPr id="8" name="object 8"/>
          <p:cNvSpPr txBox="1"/>
          <p:nvPr/>
        </p:nvSpPr>
        <p:spPr>
          <a:xfrm>
            <a:off x="2888743" y="2609851"/>
            <a:ext cx="1835657" cy="617605"/>
          </a:xfrm>
          <a:prstGeom prst="rect">
            <a:avLst/>
          </a:prstGeom>
        </p:spPr>
        <p:txBody>
          <a:bodyPr vert="horz" wrap="square" lIns="0" tIns="0" rIns="0" bIns="0" rtlCol="0">
            <a:spAutoFit/>
          </a:bodyPr>
          <a:lstStyle/>
          <a:p>
            <a:pPr marL="263525" marR="5080" indent="-263525">
              <a:lnSpc>
                <a:spcPct val="115000"/>
              </a:lnSpc>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Faktor Pekerjaan</a:t>
            </a:r>
          </a:p>
          <a:p>
            <a:pPr marL="263525" marR="5080" indent="-263525">
              <a:lnSpc>
                <a:spcPct val="115000"/>
              </a:lnSpc>
              <a:spcBef>
                <a:spcPts val="375"/>
              </a:spcBef>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Faktor Pribadi</a:t>
            </a:r>
            <a:endParaRPr lang="id-ID" sz="1600" kern="1000">
              <a:solidFill>
                <a:schemeClr val="tx1">
                  <a:lumMod val="85000"/>
                  <a:lumOff val="15000"/>
                </a:schemeClr>
              </a:solidFill>
              <a:latin typeface="Roboto" pitchFamily="2" charset="0"/>
              <a:ea typeface="Roboto" pitchFamily="2" charset="0"/>
              <a:cs typeface="Roboto" pitchFamily="2" charset="0"/>
            </a:endParaRPr>
          </a:p>
        </p:txBody>
      </p:sp>
      <p:sp>
        <p:nvSpPr>
          <p:cNvPr id="9" name="object 9"/>
          <p:cNvSpPr/>
          <p:nvPr/>
        </p:nvSpPr>
        <p:spPr>
          <a:xfrm>
            <a:off x="4956047" y="1584961"/>
            <a:ext cx="2280285" cy="908685"/>
          </a:xfrm>
          <a:custGeom>
            <a:avLst/>
            <a:gdLst/>
            <a:ahLst/>
            <a:cxnLst/>
            <a:rect l="l" t="t" r="r" b="b"/>
            <a:pathLst>
              <a:path w="2280284" h="908685">
                <a:moveTo>
                  <a:pt x="1825752" y="0"/>
                </a:moveTo>
                <a:lnTo>
                  <a:pt x="0" y="0"/>
                </a:lnTo>
                <a:lnTo>
                  <a:pt x="454151" y="454151"/>
                </a:lnTo>
                <a:lnTo>
                  <a:pt x="0" y="908303"/>
                </a:lnTo>
                <a:lnTo>
                  <a:pt x="1825752" y="908303"/>
                </a:lnTo>
                <a:lnTo>
                  <a:pt x="2279904" y="454151"/>
                </a:lnTo>
                <a:lnTo>
                  <a:pt x="1825752" y="0"/>
                </a:lnTo>
                <a:close/>
              </a:path>
            </a:pathLst>
          </a:custGeom>
          <a:solidFill>
            <a:srgbClr val="FFEB3B"/>
          </a:solidFill>
        </p:spPr>
        <p:txBody>
          <a:bodyPr wrap="square" lIns="0" tIns="0" rIns="0" bIns="0" rtlCol="0"/>
          <a:lstStyle/>
          <a:p>
            <a:endParaRPr/>
          </a:p>
        </p:txBody>
      </p:sp>
      <p:sp>
        <p:nvSpPr>
          <p:cNvPr id="10" name="object 10"/>
          <p:cNvSpPr/>
          <p:nvPr/>
        </p:nvSpPr>
        <p:spPr>
          <a:xfrm>
            <a:off x="4956047" y="1584961"/>
            <a:ext cx="2280285" cy="908685"/>
          </a:xfrm>
          <a:custGeom>
            <a:avLst/>
            <a:gdLst/>
            <a:ahLst/>
            <a:cxnLst/>
            <a:rect l="l" t="t" r="r" b="b"/>
            <a:pathLst>
              <a:path w="2280284" h="908685">
                <a:moveTo>
                  <a:pt x="0" y="0"/>
                </a:moveTo>
                <a:lnTo>
                  <a:pt x="1825752" y="0"/>
                </a:lnTo>
                <a:lnTo>
                  <a:pt x="2279904" y="454151"/>
                </a:lnTo>
                <a:lnTo>
                  <a:pt x="1825752" y="908303"/>
                </a:lnTo>
                <a:lnTo>
                  <a:pt x="0" y="908303"/>
                </a:lnTo>
                <a:lnTo>
                  <a:pt x="454151" y="454151"/>
                </a:lnTo>
                <a:lnTo>
                  <a:pt x="0" y="0"/>
                </a:lnTo>
                <a:close/>
              </a:path>
            </a:pathLst>
          </a:custGeom>
          <a:ln w="12192">
            <a:solidFill>
              <a:srgbClr val="FFFFFF"/>
            </a:solidFill>
          </a:ln>
        </p:spPr>
        <p:txBody>
          <a:bodyPr wrap="square" lIns="0" tIns="0" rIns="0" bIns="0" rtlCol="0"/>
          <a:lstStyle/>
          <a:p>
            <a:endParaRPr/>
          </a:p>
        </p:txBody>
      </p:sp>
      <p:sp>
        <p:nvSpPr>
          <p:cNvPr id="11" name="object 11"/>
          <p:cNvSpPr txBox="1"/>
          <p:nvPr/>
        </p:nvSpPr>
        <p:spPr>
          <a:xfrm>
            <a:off x="5654802" y="1777287"/>
            <a:ext cx="923925" cy="566309"/>
          </a:xfrm>
          <a:prstGeom prst="rect">
            <a:avLst/>
          </a:prstGeom>
        </p:spPr>
        <p:txBody>
          <a:bodyPr vert="horz" wrap="square" lIns="0" tIns="0" rIns="0" bIns="0" rtlCol="0">
            <a:spAutoFit/>
          </a:bodyPr>
          <a:lstStyle/>
          <a:p>
            <a:pPr marR="5080" indent="-189230" algn="ctr">
              <a:lnSpc>
                <a:spcPct val="115000"/>
              </a:lnSpc>
            </a:pPr>
            <a:r>
              <a:rPr lang="id-ID" sz="1600" kern="1000" smtClean="0">
                <a:solidFill>
                  <a:schemeClr val="tx1">
                    <a:lumMod val="85000"/>
                    <a:lumOff val="15000"/>
                  </a:schemeClr>
                </a:solidFill>
                <a:latin typeface="Roboto" pitchFamily="2" charset="0"/>
                <a:ea typeface="Roboto" pitchFamily="2" charset="0"/>
                <a:cs typeface="Roboto" pitchFamily="2" charset="0"/>
              </a:rPr>
              <a:t>Penyebab Langsung</a:t>
            </a:r>
            <a:endParaRPr lang="id-ID" sz="1600" kern="1000">
              <a:solidFill>
                <a:schemeClr val="tx1">
                  <a:lumMod val="85000"/>
                  <a:lumOff val="15000"/>
                </a:schemeClr>
              </a:solidFill>
              <a:latin typeface="Roboto" pitchFamily="2" charset="0"/>
              <a:ea typeface="Roboto" pitchFamily="2" charset="0"/>
              <a:cs typeface="Roboto" pitchFamily="2" charset="0"/>
            </a:endParaRPr>
          </a:p>
        </p:txBody>
      </p:sp>
      <p:sp>
        <p:nvSpPr>
          <p:cNvPr id="12" name="object 12"/>
          <p:cNvSpPr txBox="1"/>
          <p:nvPr/>
        </p:nvSpPr>
        <p:spPr>
          <a:xfrm>
            <a:off x="4948554" y="2609851"/>
            <a:ext cx="1833245" cy="1196738"/>
          </a:xfrm>
          <a:prstGeom prst="rect">
            <a:avLst/>
          </a:prstGeom>
        </p:spPr>
        <p:txBody>
          <a:bodyPr vert="horz" wrap="square" lIns="0" tIns="0" rIns="0" bIns="0" rtlCol="0">
            <a:spAutoFit/>
          </a:bodyPr>
          <a:lstStyle/>
          <a:p>
            <a:pPr marL="263525" marR="5080" indent="-263525">
              <a:lnSpc>
                <a:spcPct val="115000"/>
              </a:lnSpc>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Tindakan Tidak Aman</a:t>
            </a:r>
          </a:p>
          <a:p>
            <a:pPr marL="263525" marR="5080" indent="-263525">
              <a:lnSpc>
                <a:spcPct val="115000"/>
              </a:lnSpc>
              <a:spcBef>
                <a:spcPts val="375"/>
              </a:spcBef>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Kondisi Tidak Aman</a:t>
            </a:r>
            <a:endParaRPr lang="id-ID" sz="1600" kern="1000">
              <a:solidFill>
                <a:schemeClr val="tx1">
                  <a:lumMod val="85000"/>
                  <a:lumOff val="15000"/>
                </a:schemeClr>
              </a:solidFill>
              <a:latin typeface="Roboto" pitchFamily="2" charset="0"/>
              <a:ea typeface="Roboto" pitchFamily="2" charset="0"/>
              <a:cs typeface="Roboto" pitchFamily="2" charset="0"/>
            </a:endParaRPr>
          </a:p>
        </p:txBody>
      </p:sp>
      <p:sp>
        <p:nvSpPr>
          <p:cNvPr id="13" name="object 13"/>
          <p:cNvSpPr/>
          <p:nvPr/>
        </p:nvSpPr>
        <p:spPr>
          <a:xfrm>
            <a:off x="7016496" y="1584961"/>
            <a:ext cx="2273935" cy="908685"/>
          </a:xfrm>
          <a:custGeom>
            <a:avLst/>
            <a:gdLst/>
            <a:ahLst/>
            <a:cxnLst/>
            <a:rect l="l" t="t" r="r" b="b"/>
            <a:pathLst>
              <a:path w="2273934" h="908685">
                <a:moveTo>
                  <a:pt x="1819655" y="0"/>
                </a:moveTo>
                <a:lnTo>
                  <a:pt x="0" y="0"/>
                </a:lnTo>
                <a:lnTo>
                  <a:pt x="454151" y="454151"/>
                </a:lnTo>
                <a:lnTo>
                  <a:pt x="0" y="908303"/>
                </a:lnTo>
                <a:lnTo>
                  <a:pt x="1819655" y="908303"/>
                </a:lnTo>
                <a:lnTo>
                  <a:pt x="2273807" y="454151"/>
                </a:lnTo>
                <a:lnTo>
                  <a:pt x="1819655" y="0"/>
                </a:lnTo>
                <a:close/>
              </a:path>
            </a:pathLst>
          </a:custGeom>
          <a:solidFill>
            <a:srgbClr val="D40E24"/>
          </a:solidFill>
        </p:spPr>
        <p:txBody>
          <a:bodyPr wrap="square" lIns="0" tIns="0" rIns="0" bIns="0" rtlCol="0"/>
          <a:lstStyle/>
          <a:p>
            <a:endParaRPr/>
          </a:p>
        </p:txBody>
      </p:sp>
      <p:sp>
        <p:nvSpPr>
          <p:cNvPr id="14" name="object 14"/>
          <p:cNvSpPr/>
          <p:nvPr/>
        </p:nvSpPr>
        <p:spPr>
          <a:xfrm>
            <a:off x="7016496" y="1584961"/>
            <a:ext cx="2273935" cy="908685"/>
          </a:xfrm>
          <a:custGeom>
            <a:avLst/>
            <a:gdLst/>
            <a:ahLst/>
            <a:cxnLst/>
            <a:rect l="l" t="t" r="r" b="b"/>
            <a:pathLst>
              <a:path w="2273934" h="908685">
                <a:moveTo>
                  <a:pt x="0" y="0"/>
                </a:moveTo>
                <a:lnTo>
                  <a:pt x="1819655" y="0"/>
                </a:lnTo>
                <a:lnTo>
                  <a:pt x="2273807" y="454151"/>
                </a:lnTo>
                <a:lnTo>
                  <a:pt x="1819655" y="908303"/>
                </a:lnTo>
                <a:lnTo>
                  <a:pt x="0" y="908303"/>
                </a:lnTo>
                <a:lnTo>
                  <a:pt x="454151" y="454151"/>
                </a:lnTo>
                <a:lnTo>
                  <a:pt x="0" y="0"/>
                </a:lnTo>
                <a:close/>
              </a:path>
            </a:pathLst>
          </a:custGeom>
          <a:solidFill>
            <a:srgbClr val="F44336"/>
          </a:solidFill>
          <a:ln w="12192">
            <a:solidFill>
              <a:srgbClr val="FFFFFF"/>
            </a:solidFill>
          </a:ln>
        </p:spPr>
        <p:txBody>
          <a:bodyPr wrap="square" lIns="0" tIns="0" rIns="0" bIns="0" rtlCol="0"/>
          <a:lstStyle/>
          <a:p>
            <a:endParaRPr/>
          </a:p>
        </p:txBody>
      </p:sp>
      <p:sp>
        <p:nvSpPr>
          <p:cNvPr id="15" name="object 15"/>
          <p:cNvSpPr txBox="1"/>
          <p:nvPr/>
        </p:nvSpPr>
        <p:spPr>
          <a:xfrm>
            <a:off x="7620000" y="1777287"/>
            <a:ext cx="1179830" cy="566309"/>
          </a:xfrm>
          <a:prstGeom prst="rect">
            <a:avLst/>
          </a:prstGeom>
        </p:spPr>
        <p:txBody>
          <a:bodyPr vert="horz" wrap="square" lIns="0" tIns="0" rIns="0" bIns="0" rtlCol="0">
            <a:spAutoFit/>
          </a:bodyPr>
          <a:lstStyle/>
          <a:p>
            <a:pPr marR="5080" indent="-189230" algn="ctr">
              <a:lnSpc>
                <a:spcPct val="115000"/>
              </a:lnSpc>
            </a:pPr>
            <a:r>
              <a:rPr lang="id-ID" sz="1600" kern="1000" smtClean="0">
                <a:solidFill>
                  <a:schemeClr val="bg1"/>
                </a:solidFill>
                <a:latin typeface="Roboto" pitchFamily="2" charset="0"/>
                <a:ea typeface="Roboto" pitchFamily="2" charset="0"/>
                <a:cs typeface="Roboto" pitchFamily="2" charset="0"/>
              </a:rPr>
              <a:t>Kecelakaan Kerja</a:t>
            </a:r>
            <a:endParaRPr lang="id-ID" sz="1600" kern="1000">
              <a:solidFill>
                <a:schemeClr val="bg1"/>
              </a:solidFill>
              <a:latin typeface="Roboto" pitchFamily="2" charset="0"/>
              <a:ea typeface="Roboto" pitchFamily="2" charset="0"/>
              <a:cs typeface="Roboto" pitchFamily="2" charset="0"/>
            </a:endParaRPr>
          </a:p>
        </p:txBody>
      </p:sp>
      <p:sp>
        <p:nvSpPr>
          <p:cNvPr id="16" name="object 16"/>
          <p:cNvSpPr txBox="1"/>
          <p:nvPr/>
        </p:nvSpPr>
        <p:spPr>
          <a:xfrm>
            <a:off x="7008114" y="2609850"/>
            <a:ext cx="1821180" cy="1183914"/>
          </a:xfrm>
          <a:prstGeom prst="rect">
            <a:avLst/>
          </a:prstGeom>
        </p:spPr>
        <p:txBody>
          <a:bodyPr vert="horz" wrap="square" lIns="0" tIns="0" rIns="0" bIns="0" rtlCol="0">
            <a:spAutoFit/>
          </a:bodyPr>
          <a:lstStyle/>
          <a:p>
            <a:pPr marL="263525" marR="5080" indent="-263525">
              <a:lnSpc>
                <a:spcPct val="115000"/>
              </a:lnSpc>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Kontak Dengan Bahaya</a:t>
            </a:r>
          </a:p>
          <a:p>
            <a:pPr marL="263525" marR="5080" indent="-263525">
              <a:lnSpc>
                <a:spcPct val="115000"/>
              </a:lnSpc>
              <a:spcBef>
                <a:spcPts val="375"/>
              </a:spcBef>
              <a:buFont typeface="+mj-lt"/>
              <a:buAutoNum type="arabicPeriod"/>
              <a:tabLst>
                <a:tab pos="442913" algn="l"/>
              </a:tabLst>
            </a:pPr>
            <a:r>
              <a:rPr lang="id-ID" sz="1600" kern="1000" smtClean="0">
                <a:solidFill>
                  <a:schemeClr val="tx1">
                    <a:lumMod val="85000"/>
                    <a:lumOff val="15000"/>
                  </a:schemeClr>
                </a:solidFill>
                <a:latin typeface="Roboto" pitchFamily="2" charset="0"/>
                <a:ea typeface="Roboto" pitchFamily="2" charset="0"/>
                <a:cs typeface="Roboto" pitchFamily="2" charset="0"/>
              </a:rPr>
              <a:t>Kegagalan Fungsi</a:t>
            </a:r>
            <a:endParaRPr lang="id-ID" sz="1600" kern="1000">
              <a:solidFill>
                <a:schemeClr val="tx1">
                  <a:lumMod val="85000"/>
                  <a:lumOff val="15000"/>
                </a:schemeClr>
              </a:solidFill>
              <a:latin typeface="Roboto" pitchFamily="2" charset="0"/>
              <a:ea typeface="Roboto" pitchFamily="2" charset="0"/>
              <a:cs typeface="Roboto" pitchFamily="2" charset="0"/>
            </a:endParaRPr>
          </a:p>
        </p:txBody>
      </p:sp>
      <p:sp>
        <p:nvSpPr>
          <p:cNvPr id="17" name="object 17"/>
          <p:cNvSpPr/>
          <p:nvPr/>
        </p:nvSpPr>
        <p:spPr>
          <a:xfrm>
            <a:off x="9076943" y="1584961"/>
            <a:ext cx="2273935" cy="908685"/>
          </a:xfrm>
          <a:custGeom>
            <a:avLst/>
            <a:gdLst/>
            <a:ahLst/>
            <a:cxnLst/>
            <a:rect l="l" t="t" r="r" b="b"/>
            <a:pathLst>
              <a:path w="2273934" h="908685">
                <a:moveTo>
                  <a:pt x="1819655" y="0"/>
                </a:moveTo>
                <a:lnTo>
                  <a:pt x="0" y="0"/>
                </a:lnTo>
                <a:lnTo>
                  <a:pt x="454151" y="454151"/>
                </a:lnTo>
                <a:lnTo>
                  <a:pt x="0" y="908303"/>
                </a:lnTo>
                <a:lnTo>
                  <a:pt x="1819655" y="908303"/>
                </a:lnTo>
                <a:lnTo>
                  <a:pt x="2273807" y="454151"/>
                </a:lnTo>
                <a:lnTo>
                  <a:pt x="1819655" y="0"/>
                </a:lnTo>
                <a:close/>
              </a:path>
            </a:pathLst>
          </a:custGeom>
          <a:solidFill>
            <a:srgbClr val="9C27B0"/>
          </a:solidFill>
        </p:spPr>
        <p:txBody>
          <a:bodyPr wrap="square" lIns="0" tIns="0" rIns="0" bIns="0" rtlCol="0"/>
          <a:lstStyle/>
          <a:p>
            <a:endParaRPr/>
          </a:p>
        </p:txBody>
      </p:sp>
      <p:sp>
        <p:nvSpPr>
          <p:cNvPr id="18" name="object 18"/>
          <p:cNvSpPr/>
          <p:nvPr/>
        </p:nvSpPr>
        <p:spPr>
          <a:xfrm>
            <a:off x="9076943" y="1584961"/>
            <a:ext cx="2273935" cy="908685"/>
          </a:xfrm>
          <a:custGeom>
            <a:avLst/>
            <a:gdLst/>
            <a:ahLst/>
            <a:cxnLst/>
            <a:rect l="l" t="t" r="r" b="b"/>
            <a:pathLst>
              <a:path w="2273934" h="908685">
                <a:moveTo>
                  <a:pt x="0" y="0"/>
                </a:moveTo>
                <a:lnTo>
                  <a:pt x="1819655" y="0"/>
                </a:lnTo>
                <a:lnTo>
                  <a:pt x="2273807" y="454151"/>
                </a:lnTo>
                <a:lnTo>
                  <a:pt x="1819655" y="908303"/>
                </a:lnTo>
                <a:lnTo>
                  <a:pt x="0" y="908303"/>
                </a:lnTo>
                <a:lnTo>
                  <a:pt x="454151" y="454151"/>
                </a:lnTo>
                <a:lnTo>
                  <a:pt x="0" y="0"/>
                </a:lnTo>
                <a:close/>
              </a:path>
            </a:pathLst>
          </a:custGeom>
          <a:ln w="12192">
            <a:solidFill>
              <a:srgbClr val="FFFFFF"/>
            </a:solidFill>
          </a:ln>
        </p:spPr>
        <p:txBody>
          <a:bodyPr wrap="square" lIns="0" tIns="0" rIns="0" bIns="0" rtlCol="0"/>
          <a:lstStyle/>
          <a:p>
            <a:endParaRPr/>
          </a:p>
        </p:txBody>
      </p:sp>
      <p:sp>
        <p:nvSpPr>
          <p:cNvPr id="19" name="object 19"/>
          <p:cNvSpPr txBox="1"/>
          <p:nvPr/>
        </p:nvSpPr>
        <p:spPr>
          <a:xfrm>
            <a:off x="9822943" y="1911222"/>
            <a:ext cx="833755" cy="269626"/>
          </a:xfrm>
          <a:prstGeom prst="rect">
            <a:avLst/>
          </a:prstGeom>
        </p:spPr>
        <p:txBody>
          <a:bodyPr vert="horz" wrap="square" lIns="0" tIns="0" rIns="0" bIns="0" rtlCol="0">
            <a:spAutoFit/>
          </a:bodyPr>
          <a:lstStyle/>
          <a:p>
            <a:pPr marR="5080" indent="-189230" algn="ctr">
              <a:lnSpc>
                <a:spcPct val="115000"/>
              </a:lnSpc>
            </a:pPr>
            <a:r>
              <a:rPr lang="id-ID" sz="1600" kern="1000" smtClean="0">
                <a:solidFill>
                  <a:schemeClr val="bg1"/>
                </a:solidFill>
                <a:latin typeface="Roboto" pitchFamily="2" charset="0"/>
                <a:ea typeface="Roboto" pitchFamily="2" charset="0"/>
                <a:cs typeface="Roboto" pitchFamily="2" charset="0"/>
              </a:rPr>
              <a:t>Kerugian</a:t>
            </a:r>
            <a:endParaRPr lang="id-ID" sz="1600" kern="1000">
              <a:solidFill>
                <a:schemeClr val="bg1"/>
              </a:solidFill>
              <a:latin typeface="Roboto" pitchFamily="2" charset="0"/>
              <a:ea typeface="Roboto" pitchFamily="2" charset="0"/>
              <a:cs typeface="Roboto" pitchFamily="2" charset="0"/>
            </a:endParaRPr>
          </a:p>
        </p:txBody>
      </p:sp>
      <p:sp>
        <p:nvSpPr>
          <p:cNvPr id="20" name="object 20"/>
          <p:cNvSpPr txBox="1"/>
          <p:nvPr/>
        </p:nvSpPr>
        <p:spPr>
          <a:xfrm>
            <a:off x="9067927" y="2605073"/>
            <a:ext cx="1796414" cy="3084306"/>
          </a:xfrm>
          <a:prstGeom prst="rect">
            <a:avLst/>
          </a:prstGeom>
        </p:spPr>
        <p:txBody>
          <a:bodyPr vert="horz" wrap="square" lIns="0" tIns="0" rIns="0" bIns="0" rtlCol="0">
            <a:spAutoFit/>
          </a:bodyPr>
          <a:lstStyle/>
          <a:p>
            <a:pPr marL="263525" marR="5080" indent="-263525">
              <a:lnSpc>
                <a:spcPct val="115000"/>
              </a:lnSpc>
              <a:buFont typeface="+mj-lt"/>
              <a:buAutoNum type="arabicPeriod"/>
              <a:tabLst>
                <a:tab pos="442913" algn="l"/>
              </a:tabLst>
            </a:pPr>
            <a:r>
              <a:rPr lang="id-ID" sz="1400" kern="1000" smtClean="0">
                <a:solidFill>
                  <a:schemeClr val="tx1">
                    <a:lumMod val="85000"/>
                    <a:lumOff val="15000"/>
                  </a:schemeClr>
                </a:solidFill>
                <a:latin typeface="Roboto Medium" pitchFamily="2" charset="0"/>
                <a:ea typeface="Roboto Medium" pitchFamily="2" charset="0"/>
                <a:cs typeface="Roboto Medium" pitchFamily="2" charset="0"/>
              </a:rPr>
              <a:t>Manusia (Cedera, Keracunan, Cacat, Kematian, PAK)</a:t>
            </a:r>
          </a:p>
          <a:p>
            <a:pPr marL="263525" marR="5080" indent="-263525">
              <a:lnSpc>
                <a:spcPct val="115000"/>
              </a:lnSpc>
              <a:spcBef>
                <a:spcPts val="359"/>
              </a:spcBef>
              <a:buFont typeface="+mj-lt"/>
              <a:buAutoNum type="arabicPeriod"/>
              <a:tabLst>
                <a:tab pos="442913" algn="l"/>
              </a:tabLst>
            </a:pPr>
            <a:r>
              <a:rPr lang="id-ID" sz="1400" kern="1000" smtClean="0">
                <a:solidFill>
                  <a:schemeClr val="tx1">
                    <a:lumMod val="85000"/>
                    <a:lumOff val="15000"/>
                  </a:schemeClr>
                </a:solidFill>
                <a:latin typeface="Roboto Medium" pitchFamily="2" charset="0"/>
                <a:ea typeface="Roboto Medium" pitchFamily="2" charset="0"/>
                <a:cs typeface="Roboto Medium" pitchFamily="2" charset="0"/>
              </a:rPr>
              <a:t>Mesin/Alat (Kerusakan Mesin/Alat)</a:t>
            </a:r>
          </a:p>
          <a:p>
            <a:pPr marL="263525" marR="5080" indent="-263525">
              <a:lnSpc>
                <a:spcPct val="115000"/>
              </a:lnSpc>
              <a:spcBef>
                <a:spcPts val="310"/>
              </a:spcBef>
              <a:buFont typeface="+mj-lt"/>
              <a:buAutoNum type="arabicPeriod"/>
              <a:tabLst>
                <a:tab pos="442913" algn="l"/>
              </a:tabLst>
            </a:pPr>
            <a:r>
              <a:rPr lang="id-ID" sz="1400" kern="1000" smtClean="0">
                <a:solidFill>
                  <a:schemeClr val="tx1">
                    <a:lumMod val="85000"/>
                    <a:lumOff val="15000"/>
                  </a:schemeClr>
                </a:solidFill>
                <a:latin typeface="Roboto Medium" pitchFamily="2" charset="0"/>
                <a:ea typeface="Roboto Medium" pitchFamily="2" charset="0"/>
                <a:cs typeface="Roboto Medium" pitchFamily="2" charset="0"/>
              </a:rPr>
              <a:t>Material/Bahan (Tercemar, Rusak, Produk Gagal)</a:t>
            </a:r>
          </a:p>
          <a:p>
            <a:pPr marL="263525" marR="5080" indent="-263525">
              <a:lnSpc>
                <a:spcPct val="115000"/>
              </a:lnSpc>
              <a:spcBef>
                <a:spcPts val="310"/>
              </a:spcBef>
              <a:buFont typeface="+mj-lt"/>
              <a:buAutoNum type="arabicPeriod"/>
              <a:tabLst>
                <a:tab pos="442913" algn="l"/>
              </a:tabLst>
            </a:pPr>
            <a:r>
              <a:rPr lang="id-ID" sz="1400" kern="1000" smtClean="0">
                <a:solidFill>
                  <a:schemeClr val="tx1">
                    <a:lumMod val="85000"/>
                    <a:lumOff val="15000"/>
                  </a:schemeClr>
                </a:solidFill>
                <a:latin typeface="Roboto Medium" pitchFamily="2" charset="0"/>
                <a:ea typeface="Roboto Medium" pitchFamily="2" charset="0"/>
                <a:cs typeface="Roboto Medium" pitchFamily="2" charset="0"/>
              </a:rPr>
              <a:t>Lingkungan (Tercemar, Rusak, Bencana Alam)</a:t>
            </a:r>
          </a:p>
        </p:txBody>
      </p:sp>
      <p:sp>
        <p:nvSpPr>
          <p:cNvPr id="21" name="object 21"/>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22" name="object 22"/>
          <p:cNvSpPr txBox="1">
            <a:spLocks noGrp="1"/>
          </p:cNvSpPr>
          <p:nvPr>
            <p:ph type="title"/>
          </p:nvPr>
        </p:nvSpPr>
        <p:spPr>
          <a:xfrm>
            <a:off x="190958" y="256699"/>
            <a:ext cx="11810085" cy="523220"/>
          </a:xfrm>
          <a:prstGeom prst="rect">
            <a:avLst/>
          </a:prstGeom>
        </p:spPr>
        <p:txBody>
          <a:bodyPr vert="horz" wrap="square" lIns="0" tIns="0" rIns="0" bIns="0" rtlCol="0">
            <a:spAutoFit/>
          </a:bodyPr>
          <a:lstStyle/>
          <a:p>
            <a:pPr marL="436880">
              <a:lnSpc>
                <a:spcPct val="100000"/>
              </a:lnSpc>
            </a:pPr>
            <a:r>
              <a:rPr lang="id-ID" sz="3400" smtClean="0">
                <a:solidFill>
                  <a:schemeClr val="bg1"/>
                </a:solidFill>
                <a:latin typeface="Roboto" pitchFamily="2" charset="0"/>
                <a:ea typeface="Roboto" pitchFamily="2" charset="0"/>
                <a:cs typeface="Roboto" pitchFamily="2" charset="0"/>
              </a:rPr>
              <a:t>Penyebab Kecelakaan Kerja</a:t>
            </a:r>
            <a:endParaRPr lang="id-ID" sz="3400">
              <a:solidFill>
                <a:schemeClr val="bg1"/>
              </a:solidFill>
              <a:latin typeface="Roboto" pitchFamily="2" charset="0"/>
              <a:ea typeface="Roboto" pitchFamily="2" charset="0"/>
              <a:cs typeface="Roboto" pitchFamily="2" charset="0"/>
            </a:endParaRPr>
          </a:p>
        </p:txBody>
      </p:sp>
      <p:sp>
        <p:nvSpPr>
          <p:cNvPr id="26" name="object 26"/>
          <p:cNvSpPr/>
          <p:nvPr/>
        </p:nvSpPr>
        <p:spPr>
          <a:xfrm>
            <a:off x="651510" y="6019800"/>
            <a:ext cx="10888980" cy="0"/>
          </a:xfrm>
          <a:custGeom>
            <a:avLst/>
            <a:gdLst/>
            <a:ahLst/>
            <a:cxnLst/>
            <a:rect l="l" t="t" r="r" b="b"/>
            <a:pathLst>
              <a:path w="10888980">
                <a:moveTo>
                  <a:pt x="0" y="0"/>
                </a:moveTo>
                <a:lnTo>
                  <a:pt x="10888980" y="0"/>
                </a:lnTo>
              </a:path>
            </a:pathLst>
          </a:custGeom>
          <a:ln w="6102">
            <a:solidFill>
              <a:srgbClr val="000000">
                <a:alpha val="12157"/>
              </a:srgbClr>
            </a:solidFill>
          </a:ln>
        </p:spPr>
        <p:txBody>
          <a:bodyPr wrap="square" lIns="0" tIns="0" rIns="0" bIns="0" rtlCol="0"/>
          <a:lstStyle/>
          <a:p>
            <a:endParaRPr/>
          </a:p>
        </p:txBody>
      </p:sp>
      <p:sp>
        <p:nvSpPr>
          <p:cNvPr id="27" name="object 9"/>
          <p:cNvSpPr txBox="1"/>
          <p:nvPr/>
        </p:nvSpPr>
        <p:spPr>
          <a:xfrm>
            <a:off x="1371600" y="6019800"/>
            <a:ext cx="304800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dirty="0" err="1" smtClean="0">
                <a:solidFill>
                  <a:schemeClr val="tx1">
                    <a:lumMod val="85000"/>
                    <a:lumOff val="15000"/>
                  </a:schemeClr>
                </a:solidFill>
                <a:latin typeface="Roboto" pitchFamily="2" charset="0"/>
                <a:ea typeface="Roboto" pitchFamily="2" charset="0"/>
                <a:cs typeface="Roboto" pitchFamily="2" charset="0"/>
              </a:rPr>
              <a:t>Teori</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Efek</a:t>
            </a:r>
            <a:r>
              <a:rPr sz="1400" kern="1000" dirty="0" smtClean="0">
                <a:solidFill>
                  <a:schemeClr val="tx1">
                    <a:lumMod val="85000"/>
                    <a:lumOff val="15000"/>
                  </a:schemeClr>
                </a:solidFill>
                <a:latin typeface="Roboto" pitchFamily="2" charset="0"/>
                <a:ea typeface="Roboto" pitchFamily="2" charset="0"/>
                <a:cs typeface="Roboto" pitchFamily="2" charset="0"/>
              </a:rPr>
              <a:t> Domino </a:t>
            </a:r>
            <a:r>
              <a:rPr lang="id-ID" sz="1400" kern="1000" dirty="0" smtClean="0">
                <a:solidFill>
                  <a:schemeClr val="tx1">
                    <a:lumMod val="85000"/>
                    <a:lumOff val="15000"/>
                  </a:schemeClr>
                </a:solidFill>
                <a:latin typeface="Roboto" pitchFamily="2" charset="0"/>
                <a:ea typeface="Roboto" pitchFamily="2" charset="0"/>
                <a:cs typeface="Roboto" pitchFamily="2" charset="0"/>
              </a:rPr>
              <a:t>–</a:t>
            </a:r>
            <a:r>
              <a:rPr sz="1400" kern="1000" dirty="0" smtClean="0">
                <a:solidFill>
                  <a:schemeClr val="tx1">
                    <a:lumMod val="85000"/>
                    <a:lumOff val="15000"/>
                  </a:schemeClr>
                </a:solidFill>
                <a:latin typeface="Roboto" pitchFamily="2" charset="0"/>
                <a:ea typeface="Roboto" pitchFamily="2" charset="0"/>
                <a:cs typeface="Roboto" pitchFamily="2" charset="0"/>
              </a:rPr>
              <a:t> H.W. Heinrich</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40224" y="1243584"/>
            <a:ext cx="2535935" cy="482193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257800" y="2286000"/>
            <a:ext cx="1471167" cy="369332"/>
          </a:xfrm>
          <a:prstGeom prst="rect">
            <a:avLst/>
          </a:prstGeom>
        </p:spPr>
        <p:txBody>
          <a:bodyPr vert="horz" wrap="square" lIns="0" tIns="0" rIns="0" bIns="0" rtlCol="0">
            <a:spAutoFit/>
          </a:bodyPr>
          <a:lstStyle/>
          <a:p>
            <a:pPr algn="ctr"/>
            <a:r>
              <a:rPr sz="2400" b="1" kern="0" spc="20">
                <a:solidFill>
                  <a:srgbClr val="2962FF"/>
                </a:solidFill>
                <a:latin typeface="Roboto" pitchFamily="2" charset="0"/>
                <a:ea typeface="Roboto" pitchFamily="2" charset="0"/>
                <a:cs typeface="Roboto" pitchFamily="2" charset="0"/>
              </a:rPr>
              <a:t>Rp. 1 Juta</a:t>
            </a:r>
          </a:p>
        </p:txBody>
      </p:sp>
      <p:sp>
        <p:nvSpPr>
          <p:cNvPr id="4" name="object 4"/>
          <p:cNvSpPr txBox="1"/>
          <p:nvPr/>
        </p:nvSpPr>
        <p:spPr>
          <a:xfrm>
            <a:off x="7839583" y="1828420"/>
            <a:ext cx="4352417" cy="842795"/>
          </a:xfrm>
          <a:prstGeom prst="rect">
            <a:avLst/>
          </a:prstGeom>
        </p:spPr>
        <p:txBody>
          <a:bodyPr vert="horz" wrap="square" lIns="0" tIns="0" rIns="0" bIns="0" rtlCol="0">
            <a:spAutoFit/>
          </a:bodyPr>
          <a:lstStyle/>
          <a:p>
            <a:pPr>
              <a:lnSpc>
                <a:spcPct val="115000"/>
              </a:lnSpc>
            </a:pPr>
            <a:r>
              <a:rPr lang="id-ID" sz="1600" b="1" kern="1000" smtClean="0">
                <a:solidFill>
                  <a:srgbClr val="F44336"/>
                </a:solidFill>
                <a:latin typeface="Roboto" pitchFamily="2" charset="0"/>
                <a:ea typeface="Roboto" pitchFamily="2" charset="0"/>
                <a:cs typeface="Roboto" pitchFamily="2" charset="0"/>
              </a:rPr>
              <a:t>Biaya Langsung</a:t>
            </a:r>
          </a:p>
          <a:p>
            <a:pPr marL="360363" indent="-360363">
              <a:lnSpc>
                <a:spcPct val="115000"/>
              </a:lnSpc>
              <a:spcBef>
                <a:spcPts val="495"/>
              </a:spcBef>
              <a:buAutoNum type="arabicPeriod"/>
              <a:tabLst>
                <a:tab pos="140970" algn="l"/>
              </a:tabLst>
            </a:pPr>
            <a:r>
              <a:rPr lang="id-ID" sz="1400" kern="1000" smtClean="0">
                <a:solidFill>
                  <a:schemeClr val="tx1">
                    <a:lumMod val="85000"/>
                    <a:lumOff val="15000"/>
                  </a:schemeClr>
                </a:solidFill>
                <a:latin typeface="Roboto Medium" pitchFamily="2" charset="0"/>
                <a:ea typeface="Roboto Medium" pitchFamily="2" charset="0"/>
                <a:cs typeface="Roboto Medium" pitchFamily="2" charset="0"/>
              </a:rPr>
              <a:t>Biaya Pengobatan &amp; Perawatan</a:t>
            </a:r>
          </a:p>
          <a:p>
            <a:pPr marL="360363" indent="-360363">
              <a:lnSpc>
                <a:spcPct val="115000"/>
              </a:lnSpc>
              <a:spcBef>
                <a:spcPts val="35"/>
              </a:spcBef>
              <a:buAutoNum type="arabicPeriod"/>
              <a:tabLst>
                <a:tab pos="140970" algn="l"/>
              </a:tabLst>
            </a:pPr>
            <a:r>
              <a:rPr lang="id-ID" sz="1400" kern="1000" smtClean="0">
                <a:solidFill>
                  <a:schemeClr val="tx1">
                    <a:lumMod val="85000"/>
                    <a:lumOff val="15000"/>
                  </a:schemeClr>
                </a:solidFill>
                <a:latin typeface="Roboto Medium" pitchFamily="2" charset="0"/>
                <a:ea typeface="Roboto Medium" pitchFamily="2" charset="0"/>
                <a:cs typeface="Roboto Medium" pitchFamily="2" charset="0"/>
              </a:rPr>
              <a:t>Biaya Kompensasi (Asuransi)</a:t>
            </a:r>
            <a:endParaRPr lang="id-ID" sz="1400" kern="100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6" name="object 6"/>
          <p:cNvSpPr txBox="1"/>
          <p:nvPr/>
        </p:nvSpPr>
        <p:spPr>
          <a:xfrm>
            <a:off x="4932679" y="3503013"/>
            <a:ext cx="2306321" cy="369332"/>
          </a:xfrm>
          <a:prstGeom prst="rect">
            <a:avLst/>
          </a:prstGeom>
        </p:spPr>
        <p:txBody>
          <a:bodyPr vert="horz" wrap="square" lIns="0" tIns="0" rIns="0" bIns="0" rtlCol="0">
            <a:spAutoFit/>
          </a:bodyPr>
          <a:lstStyle/>
          <a:p>
            <a:pPr algn="ctr">
              <a:lnSpc>
                <a:spcPct val="100000"/>
              </a:lnSpc>
            </a:pPr>
            <a:r>
              <a:rPr sz="2400" b="1" kern="0" spc="20">
                <a:solidFill>
                  <a:srgbClr val="2962FF"/>
                </a:solidFill>
                <a:latin typeface="Roboto" pitchFamily="2" charset="0"/>
                <a:ea typeface="Roboto" pitchFamily="2" charset="0"/>
                <a:cs typeface="Roboto" pitchFamily="2" charset="0"/>
              </a:rPr>
              <a:t>Rp. 5 – 50 Juta</a:t>
            </a:r>
          </a:p>
        </p:txBody>
      </p:sp>
      <p:sp>
        <p:nvSpPr>
          <p:cNvPr id="7" name="object 7"/>
          <p:cNvSpPr txBox="1"/>
          <p:nvPr/>
        </p:nvSpPr>
        <p:spPr>
          <a:xfrm>
            <a:off x="5029200" y="3885044"/>
            <a:ext cx="2209800" cy="382156"/>
          </a:xfrm>
          <a:prstGeom prst="rect">
            <a:avLst/>
          </a:prstGeom>
        </p:spPr>
        <p:txBody>
          <a:bodyPr vert="horz" wrap="square" lIns="0" tIns="0" rIns="0" bIns="0" rtlCol="0">
            <a:spAutoFit/>
          </a:bodyPr>
          <a:lstStyle/>
          <a:p>
            <a:pPr algn="ctr">
              <a:lnSpc>
                <a:spcPct val="100000"/>
              </a:lnSpc>
            </a:pPr>
            <a:r>
              <a:rPr sz="1200" b="0" kern="2000" spc="-25">
                <a:solidFill>
                  <a:schemeClr val="tx1">
                    <a:lumMod val="50000"/>
                    <a:lumOff val="50000"/>
                  </a:schemeClr>
                </a:solidFill>
                <a:latin typeface="Roboto" pitchFamily="2" charset="0"/>
                <a:ea typeface="Roboto" pitchFamily="2" charset="0"/>
                <a:cs typeface="Roboto" pitchFamily="2" charset="0"/>
              </a:rPr>
              <a:t>(</a:t>
            </a:r>
            <a:r>
              <a:rPr sz="1200" b="0" kern="2000" spc="20">
                <a:solidFill>
                  <a:schemeClr val="tx1">
                    <a:lumMod val="50000"/>
                    <a:lumOff val="50000"/>
                  </a:schemeClr>
                </a:solidFill>
                <a:latin typeface="Roboto" pitchFamily="2" charset="0"/>
                <a:ea typeface="Roboto" pitchFamily="2" charset="0"/>
                <a:cs typeface="Roboto" pitchFamily="2" charset="0"/>
              </a:rPr>
              <a:t>B</a:t>
            </a:r>
            <a:r>
              <a:rPr sz="1200" b="0" kern="2000" spc="10">
                <a:solidFill>
                  <a:schemeClr val="tx1">
                    <a:lumMod val="50000"/>
                    <a:lumOff val="50000"/>
                  </a:schemeClr>
                </a:solidFill>
                <a:latin typeface="Roboto" pitchFamily="2" charset="0"/>
                <a:ea typeface="Roboto" pitchFamily="2" charset="0"/>
                <a:cs typeface="Roboto" pitchFamily="2" charset="0"/>
              </a:rPr>
              <a:t>i</a:t>
            </a:r>
            <a:r>
              <a:rPr sz="1200" b="0" kern="2000" spc="-20">
                <a:solidFill>
                  <a:schemeClr val="tx1">
                    <a:lumMod val="50000"/>
                    <a:lumOff val="50000"/>
                  </a:schemeClr>
                </a:solidFill>
                <a:latin typeface="Roboto" pitchFamily="2" charset="0"/>
                <a:ea typeface="Roboto" pitchFamily="2" charset="0"/>
                <a:cs typeface="Roboto" pitchFamily="2" charset="0"/>
              </a:rPr>
              <a:t>ay</a:t>
            </a:r>
            <a:r>
              <a:rPr sz="1200" b="0" kern="2000">
                <a:solidFill>
                  <a:schemeClr val="tx1">
                    <a:lumMod val="50000"/>
                    <a:lumOff val="50000"/>
                  </a:schemeClr>
                </a:solidFill>
                <a:latin typeface="Roboto" pitchFamily="2" charset="0"/>
                <a:ea typeface="Roboto" pitchFamily="2" charset="0"/>
                <a:cs typeface="Roboto" pitchFamily="2" charset="0"/>
              </a:rPr>
              <a:t>a</a:t>
            </a:r>
            <a:r>
              <a:rPr sz="1200" b="0" kern="2000" spc="60">
                <a:solidFill>
                  <a:schemeClr val="tx1">
                    <a:lumMod val="50000"/>
                    <a:lumOff val="50000"/>
                  </a:schemeClr>
                </a:solidFill>
                <a:latin typeface="Roboto" pitchFamily="2" charset="0"/>
                <a:ea typeface="Roboto" pitchFamily="2" charset="0"/>
                <a:cs typeface="Roboto" pitchFamily="2" charset="0"/>
              </a:rPr>
              <a:t> </a:t>
            </a:r>
            <a:r>
              <a:rPr sz="1200" b="0" kern="2000" spc="-10">
                <a:solidFill>
                  <a:schemeClr val="tx1">
                    <a:lumMod val="50000"/>
                    <a:lumOff val="50000"/>
                  </a:schemeClr>
                </a:solidFill>
                <a:latin typeface="Roboto" pitchFamily="2" charset="0"/>
                <a:ea typeface="Roboto" pitchFamily="2" charset="0"/>
                <a:cs typeface="Roboto" pitchFamily="2" charset="0"/>
              </a:rPr>
              <a:t>K</a:t>
            </a:r>
            <a:r>
              <a:rPr sz="1200" b="0" kern="2000" spc="15">
                <a:solidFill>
                  <a:schemeClr val="tx1">
                    <a:lumMod val="50000"/>
                    <a:lumOff val="50000"/>
                  </a:schemeClr>
                </a:solidFill>
                <a:latin typeface="Roboto" pitchFamily="2" charset="0"/>
                <a:ea typeface="Roboto" pitchFamily="2" charset="0"/>
                <a:cs typeface="Roboto" pitchFamily="2" charset="0"/>
              </a:rPr>
              <a:t>er</a:t>
            </a:r>
            <a:r>
              <a:rPr sz="1200" b="0" kern="2000" spc="-15">
                <a:solidFill>
                  <a:schemeClr val="tx1">
                    <a:lumMod val="50000"/>
                    <a:lumOff val="50000"/>
                  </a:schemeClr>
                </a:solidFill>
                <a:latin typeface="Roboto" pitchFamily="2" charset="0"/>
                <a:ea typeface="Roboto" pitchFamily="2" charset="0"/>
                <a:cs typeface="Roboto" pitchFamily="2" charset="0"/>
              </a:rPr>
              <a:t>u</a:t>
            </a:r>
            <a:r>
              <a:rPr sz="1200" b="0" kern="2000">
                <a:solidFill>
                  <a:schemeClr val="tx1">
                    <a:lumMod val="50000"/>
                    <a:lumOff val="50000"/>
                  </a:schemeClr>
                </a:solidFill>
                <a:latin typeface="Roboto" pitchFamily="2" charset="0"/>
                <a:ea typeface="Roboto" pitchFamily="2" charset="0"/>
                <a:cs typeface="Roboto" pitchFamily="2" charset="0"/>
              </a:rPr>
              <a:t>s</a:t>
            </a:r>
            <a:r>
              <a:rPr sz="1200" b="0" kern="2000" spc="-20">
                <a:solidFill>
                  <a:schemeClr val="tx1">
                    <a:lumMod val="50000"/>
                    <a:lumOff val="50000"/>
                  </a:schemeClr>
                </a:solidFill>
                <a:latin typeface="Roboto" pitchFamily="2" charset="0"/>
                <a:ea typeface="Roboto" pitchFamily="2" charset="0"/>
                <a:cs typeface="Roboto" pitchFamily="2" charset="0"/>
              </a:rPr>
              <a:t>a</a:t>
            </a:r>
            <a:r>
              <a:rPr sz="1200" b="0" kern="2000" spc="-10">
                <a:solidFill>
                  <a:schemeClr val="tx1">
                    <a:lumMod val="50000"/>
                    <a:lumOff val="50000"/>
                  </a:schemeClr>
                </a:solidFill>
                <a:latin typeface="Roboto" pitchFamily="2" charset="0"/>
                <a:ea typeface="Roboto" pitchFamily="2" charset="0"/>
                <a:cs typeface="Roboto" pitchFamily="2" charset="0"/>
              </a:rPr>
              <a:t>k</a:t>
            </a:r>
            <a:r>
              <a:rPr sz="1200" b="0" kern="2000" spc="-20">
                <a:solidFill>
                  <a:schemeClr val="tx1">
                    <a:lumMod val="50000"/>
                    <a:lumOff val="50000"/>
                  </a:schemeClr>
                </a:solidFill>
                <a:latin typeface="Roboto" pitchFamily="2" charset="0"/>
                <a:ea typeface="Roboto" pitchFamily="2" charset="0"/>
                <a:cs typeface="Roboto" pitchFamily="2" charset="0"/>
              </a:rPr>
              <a:t>a</a:t>
            </a:r>
            <a:r>
              <a:rPr sz="1200" b="0" kern="2000">
                <a:solidFill>
                  <a:schemeClr val="tx1">
                    <a:lumMod val="50000"/>
                    <a:lumOff val="50000"/>
                  </a:schemeClr>
                </a:solidFill>
                <a:latin typeface="Roboto" pitchFamily="2" charset="0"/>
                <a:ea typeface="Roboto" pitchFamily="2" charset="0"/>
                <a:cs typeface="Roboto" pitchFamily="2" charset="0"/>
              </a:rPr>
              <a:t>n</a:t>
            </a:r>
            <a:r>
              <a:rPr sz="1200" b="0" kern="2000" spc="110">
                <a:solidFill>
                  <a:schemeClr val="tx1">
                    <a:lumMod val="50000"/>
                    <a:lumOff val="50000"/>
                  </a:schemeClr>
                </a:solidFill>
                <a:latin typeface="Roboto" pitchFamily="2" charset="0"/>
                <a:ea typeface="Roboto" pitchFamily="2" charset="0"/>
                <a:cs typeface="Roboto" pitchFamily="2" charset="0"/>
              </a:rPr>
              <a:t> </a:t>
            </a:r>
            <a:r>
              <a:rPr sz="1200" b="0" kern="2000" spc="-25">
                <a:solidFill>
                  <a:schemeClr val="tx1">
                    <a:lumMod val="50000"/>
                    <a:lumOff val="50000"/>
                  </a:schemeClr>
                </a:solidFill>
                <a:latin typeface="Roboto" pitchFamily="2" charset="0"/>
                <a:ea typeface="Roboto" pitchFamily="2" charset="0"/>
                <a:cs typeface="Roboto" pitchFamily="2" charset="0"/>
              </a:rPr>
              <a:t>A</a:t>
            </a:r>
            <a:r>
              <a:rPr sz="1200" b="0" kern="2000">
                <a:solidFill>
                  <a:schemeClr val="tx1">
                    <a:lumMod val="50000"/>
                    <a:lumOff val="50000"/>
                  </a:schemeClr>
                </a:solidFill>
                <a:latin typeface="Roboto" pitchFamily="2" charset="0"/>
                <a:ea typeface="Roboto" pitchFamily="2" charset="0"/>
                <a:cs typeface="Roboto" pitchFamily="2" charset="0"/>
              </a:rPr>
              <a:t>s</a:t>
            </a:r>
            <a:r>
              <a:rPr sz="1200" b="0" kern="2000" spc="15">
                <a:solidFill>
                  <a:schemeClr val="tx1">
                    <a:lumMod val="50000"/>
                    <a:lumOff val="50000"/>
                  </a:schemeClr>
                </a:solidFill>
                <a:latin typeface="Roboto" pitchFamily="2" charset="0"/>
                <a:ea typeface="Roboto" pitchFamily="2" charset="0"/>
                <a:cs typeface="Roboto" pitchFamily="2" charset="0"/>
              </a:rPr>
              <a:t>e</a:t>
            </a:r>
            <a:r>
              <a:rPr sz="1200" b="0" kern="2000">
                <a:solidFill>
                  <a:schemeClr val="tx1">
                    <a:lumMod val="50000"/>
                    <a:lumOff val="50000"/>
                  </a:schemeClr>
                </a:solidFill>
                <a:latin typeface="Roboto" pitchFamily="2" charset="0"/>
                <a:ea typeface="Roboto" pitchFamily="2" charset="0"/>
                <a:cs typeface="Roboto" pitchFamily="2" charset="0"/>
              </a:rPr>
              <a:t>t</a:t>
            </a:r>
            <a:endParaRPr sz="1200" kern="2000">
              <a:solidFill>
                <a:schemeClr val="tx1">
                  <a:lumMod val="50000"/>
                  <a:lumOff val="50000"/>
                </a:schemeClr>
              </a:solidFill>
              <a:latin typeface="Roboto" pitchFamily="2" charset="0"/>
              <a:ea typeface="Roboto" pitchFamily="2" charset="0"/>
              <a:cs typeface="Roboto" pitchFamily="2" charset="0"/>
            </a:endParaRPr>
          </a:p>
          <a:p>
            <a:pPr algn="ctr">
              <a:lnSpc>
                <a:spcPct val="100000"/>
              </a:lnSpc>
              <a:spcBef>
                <a:spcPts val="70"/>
              </a:spcBef>
            </a:pPr>
            <a:r>
              <a:rPr sz="1200" b="0" kern="2000" spc="-25">
                <a:solidFill>
                  <a:schemeClr val="tx1">
                    <a:lumMod val="50000"/>
                    <a:lumOff val="50000"/>
                  </a:schemeClr>
                </a:solidFill>
                <a:latin typeface="Roboto" pitchFamily="2" charset="0"/>
                <a:ea typeface="Roboto" pitchFamily="2" charset="0"/>
                <a:cs typeface="Roboto" pitchFamily="2" charset="0"/>
              </a:rPr>
              <a:t>Y</a:t>
            </a:r>
            <a:r>
              <a:rPr sz="1200" b="0" kern="2000" spc="-20">
                <a:solidFill>
                  <a:schemeClr val="tx1">
                    <a:lumMod val="50000"/>
                    <a:lumOff val="50000"/>
                  </a:schemeClr>
                </a:solidFill>
                <a:latin typeface="Roboto" pitchFamily="2" charset="0"/>
                <a:ea typeface="Roboto" pitchFamily="2" charset="0"/>
                <a:cs typeface="Roboto" pitchFamily="2" charset="0"/>
              </a:rPr>
              <a:t>an</a:t>
            </a:r>
            <a:r>
              <a:rPr sz="1200" b="0" kern="2000">
                <a:solidFill>
                  <a:schemeClr val="tx1">
                    <a:lumMod val="50000"/>
                    <a:lumOff val="50000"/>
                  </a:schemeClr>
                </a:solidFill>
                <a:latin typeface="Roboto" pitchFamily="2" charset="0"/>
                <a:ea typeface="Roboto" pitchFamily="2" charset="0"/>
                <a:cs typeface="Roboto" pitchFamily="2" charset="0"/>
              </a:rPr>
              <a:t>g</a:t>
            </a:r>
            <a:r>
              <a:rPr sz="1200" b="0" kern="2000" spc="80">
                <a:solidFill>
                  <a:schemeClr val="tx1">
                    <a:lumMod val="50000"/>
                    <a:lumOff val="50000"/>
                  </a:schemeClr>
                </a:solidFill>
                <a:latin typeface="Roboto" pitchFamily="2" charset="0"/>
                <a:ea typeface="Roboto" pitchFamily="2" charset="0"/>
                <a:cs typeface="Roboto" pitchFamily="2" charset="0"/>
              </a:rPr>
              <a:t> </a:t>
            </a:r>
            <a:r>
              <a:rPr sz="1200" b="0" kern="2000" spc="5">
                <a:solidFill>
                  <a:schemeClr val="tx1">
                    <a:lumMod val="50000"/>
                    <a:lumOff val="50000"/>
                  </a:schemeClr>
                </a:solidFill>
                <a:latin typeface="Roboto" pitchFamily="2" charset="0"/>
                <a:ea typeface="Roboto" pitchFamily="2" charset="0"/>
                <a:cs typeface="Roboto" pitchFamily="2" charset="0"/>
              </a:rPr>
              <a:t>T</a:t>
            </a:r>
            <a:r>
              <a:rPr sz="1200" b="0" kern="2000" spc="10">
                <a:solidFill>
                  <a:schemeClr val="tx1">
                    <a:lumMod val="50000"/>
                    <a:lumOff val="50000"/>
                  </a:schemeClr>
                </a:solidFill>
                <a:latin typeface="Roboto" pitchFamily="2" charset="0"/>
                <a:ea typeface="Roboto" pitchFamily="2" charset="0"/>
                <a:cs typeface="Roboto" pitchFamily="2" charset="0"/>
              </a:rPr>
              <a:t>i</a:t>
            </a:r>
            <a:r>
              <a:rPr sz="1200" b="0" kern="2000">
                <a:solidFill>
                  <a:schemeClr val="tx1">
                    <a:lumMod val="50000"/>
                    <a:lumOff val="50000"/>
                  </a:schemeClr>
                </a:solidFill>
                <a:latin typeface="Roboto" pitchFamily="2" charset="0"/>
                <a:ea typeface="Roboto" pitchFamily="2" charset="0"/>
                <a:cs typeface="Roboto" pitchFamily="2" charset="0"/>
              </a:rPr>
              <a:t>d</a:t>
            </a:r>
            <a:r>
              <a:rPr sz="1200" b="0" kern="2000" spc="-20">
                <a:solidFill>
                  <a:schemeClr val="tx1">
                    <a:lumMod val="50000"/>
                    <a:lumOff val="50000"/>
                  </a:schemeClr>
                </a:solidFill>
                <a:latin typeface="Roboto" pitchFamily="2" charset="0"/>
                <a:ea typeface="Roboto" pitchFamily="2" charset="0"/>
                <a:cs typeface="Roboto" pitchFamily="2" charset="0"/>
              </a:rPr>
              <a:t>a</a:t>
            </a:r>
            <a:r>
              <a:rPr sz="1200" b="0" kern="2000">
                <a:solidFill>
                  <a:schemeClr val="tx1">
                    <a:lumMod val="50000"/>
                    <a:lumOff val="50000"/>
                  </a:schemeClr>
                </a:solidFill>
                <a:latin typeface="Roboto" pitchFamily="2" charset="0"/>
                <a:ea typeface="Roboto" pitchFamily="2" charset="0"/>
                <a:cs typeface="Roboto" pitchFamily="2" charset="0"/>
              </a:rPr>
              <a:t>k</a:t>
            </a:r>
            <a:r>
              <a:rPr sz="1200" b="0" kern="2000" spc="20">
                <a:solidFill>
                  <a:schemeClr val="tx1">
                    <a:lumMod val="50000"/>
                    <a:lumOff val="50000"/>
                  </a:schemeClr>
                </a:solidFill>
                <a:latin typeface="Roboto" pitchFamily="2" charset="0"/>
                <a:ea typeface="Roboto" pitchFamily="2" charset="0"/>
                <a:cs typeface="Roboto" pitchFamily="2" charset="0"/>
              </a:rPr>
              <a:t> </a:t>
            </a:r>
            <a:r>
              <a:rPr sz="1200" b="0" kern="2000" spc="-30">
                <a:solidFill>
                  <a:schemeClr val="tx1">
                    <a:lumMod val="50000"/>
                    <a:lumOff val="50000"/>
                  </a:schemeClr>
                </a:solidFill>
                <a:latin typeface="Roboto" pitchFamily="2" charset="0"/>
                <a:ea typeface="Roboto" pitchFamily="2" charset="0"/>
                <a:cs typeface="Roboto" pitchFamily="2" charset="0"/>
              </a:rPr>
              <a:t>D</a:t>
            </a:r>
            <a:r>
              <a:rPr sz="1200" b="0" kern="2000" spc="10">
                <a:solidFill>
                  <a:schemeClr val="tx1">
                    <a:lumMod val="50000"/>
                    <a:lumOff val="50000"/>
                  </a:schemeClr>
                </a:solidFill>
                <a:latin typeface="Roboto" pitchFamily="2" charset="0"/>
                <a:ea typeface="Roboto" pitchFamily="2" charset="0"/>
                <a:cs typeface="Roboto" pitchFamily="2" charset="0"/>
              </a:rPr>
              <a:t>i</a:t>
            </a:r>
            <a:r>
              <a:rPr sz="1200" b="0" kern="2000" spc="-20">
                <a:solidFill>
                  <a:schemeClr val="tx1">
                    <a:lumMod val="50000"/>
                    <a:lumOff val="50000"/>
                  </a:schemeClr>
                </a:solidFill>
                <a:latin typeface="Roboto" pitchFamily="2" charset="0"/>
                <a:ea typeface="Roboto" pitchFamily="2" charset="0"/>
                <a:cs typeface="Roboto" pitchFamily="2" charset="0"/>
              </a:rPr>
              <a:t>a</a:t>
            </a:r>
            <a:r>
              <a:rPr sz="1200" b="0" kern="2000" spc="-5">
                <a:solidFill>
                  <a:schemeClr val="tx1">
                    <a:lumMod val="50000"/>
                    <a:lumOff val="50000"/>
                  </a:schemeClr>
                </a:solidFill>
                <a:latin typeface="Roboto" pitchFamily="2" charset="0"/>
                <a:ea typeface="Roboto" pitchFamily="2" charset="0"/>
                <a:cs typeface="Roboto" pitchFamily="2" charset="0"/>
              </a:rPr>
              <a:t>s</a:t>
            </a:r>
            <a:r>
              <a:rPr sz="1200" b="0" kern="2000" spc="-15">
                <a:solidFill>
                  <a:schemeClr val="tx1">
                    <a:lumMod val="50000"/>
                    <a:lumOff val="50000"/>
                  </a:schemeClr>
                </a:solidFill>
                <a:latin typeface="Roboto" pitchFamily="2" charset="0"/>
                <a:ea typeface="Roboto" pitchFamily="2" charset="0"/>
                <a:cs typeface="Roboto" pitchFamily="2" charset="0"/>
              </a:rPr>
              <a:t>u</a:t>
            </a:r>
            <a:r>
              <a:rPr sz="1200" b="0" kern="2000" spc="15">
                <a:solidFill>
                  <a:schemeClr val="tx1">
                    <a:lumMod val="50000"/>
                    <a:lumOff val="50000"/>
                  </a:schemeClr>
                </a:solidFill>
                <a:latin typeface="Roboto" pitchFamily="2" charset="0"/>
                <a:ea typeface="Roboto" pitchFamily="2" charset="0"/>
                <a:cs typeface="Roboto" pitchFamily="2" charset="0"/>
              </a:rPr>
              <a:t>r</a:t>
            </a:r>
            <a:r>
              <a:rPr sz="1200" b="0" kern="2000" spc="-20">
                <a:solidFill>
                  <a:schemeClr val="tx1">
                    <a:lumMod val="50000"/>
                    <a:lumOff val="50000"/>
                  </a:schemeClr>
                </a:solidFill>
                <a:latin typeface="Roboto" pitchFamily="2" charset="0"/>
                <a:ea typeface="Roboto" pitchFamily="2" charset="0"/>
                <a:cs typeface="Roboto" pitchFamily="2" charset="0"/>
              </a:rPr>
              <a:t>an</a:t>
            </a:r>
            <a:r>
              <a:rPr sz="1200" b="0" kern="2000" spc="-5">
                <a:solidFill>
                  <a:schemeClr val="tx1">
                    <a:lumMod val="50000"/>
                    <a:lumOff val="50000"/>
                  </a:schemeClr>
                </a:solidFill>
                <a:latin typeface="Roboto" pitchFamily="2" charset="0"/>
                <a:ea typeface="Roboto" pitchFamily="2" charset="0"/>
                <a:cs typeface="Roboto" pitchFamily="2" charset="0"/>
              </a:rPr>
              <a:t>s</a:t>
            </a:r>
            <a:r>
              <a:rPr sz="1200" b="0" kern="2000" spc="10">
                <a:solidFill>
                  <a:schemeClr val="tx1">
                    <a:lumMod val="50000"/>
                    <a:lumOff val="50000"/>
                  </a:schemeClr>
                </a:solidFill>
                <a:latin typeface="Roboto" pitchFamily="2" charset="0"/>
                <a:ea typeface="Roboto" pitchFamily="2" charset="0"/>
                <a:cs typeface="Roboto" pitchFamily="2" charset="0"/>
              </a:rPr>
              <a:t>i</a:t>
            </a:r>
            <a:r>
              <a:rPr sz="1200" b="0" kern="2000" spc="-15">
                <a:solidFill>
                  <a:schemeClr val="tx1">
                    <a:lumMod val="50000"/>
                    <a:lumOff val="50000"/>
                  </a:schemeClr>
                </a:solidFill>
                <a:latin typeface="Roboto" pitchFamily="2" charset="0"/>
                <a:ea typeface="Roboto" pitchFamily="2" charset="0"/>
                <a:cs typeface="Roboto" pitchFamily="2" charset="0"/>
              </a:rPr>
              <a:t>k</a:t>
            </a:r>
            <a:r>
              <a:rPr sz="1200" b="0" kern="2000" spc="-20">
                <a:solidFill>
                  <a:schemeClr val="tx1">
                    <a:lumMod val="50000"/>
                    <a:lumOff val="50000"/>
                  </a:schemeClr>
                </a:solidFill>
                <a:latin typeface="Roboto" pitchFamily="2" charset="0"/>
                <a:ea typeface="Roboto" pitchFamily="2" charset="0"/>
                <a:cs typeface="Roboto" pitchFamily="2" charset="0"/>
              </a:rPr>
              <a:t>an</a:t>
            </a:r>
            <a:r>
              <a:rPr sz="1200" b="0" kern="2000">
                <a:solidFill>
                  <a:schemeClr val="tx1">
                    <a:lumMod val="50000"/>
                    <a:lumOff val="50000"/>
                  </a:schemeClr>
                </a:solidFill>
                <a:latin typeface="Roboto" pitchFamily="2" charset="0"/>
                <a:ea typeface="Roboto" pitchFamily="2" charset="0"/>
                <a:cs typeface="Roboto" pitchFamily="2" charset="0"/>
              </a:rPr>
              <a:t>)</a:t>
            </a:r>
            <a:endParaRPr sz="1200" kern="2000">
              <a:solidFill>
                <a:schemeClr val="tx1">
                  <a:lumMod val="50000"/>
                  <a:lumOff val="50000"/>
                </a:schemeClr>
              </a:solidFill>
              <a:latin typeface="Roboto" pitchFamily="2" charset="0"/>
              <a:ea typeface="Roboto" pitchFamily="2" charset="0"/>
              <a:cs typeface="Roboto" pitchFamily="2" charset="0"/>
            </a:endParaRPr>
          </a:p>
        </p:txBody>
      </p:sp>
      <p:sp>
        <p:nvSpPr>
          <p:cNvPr id="9" name="object 9"/>
          <p:cNvSpPr txBox="1"/>
          <p:nvPr/>
        </p:nvSpPr>
        <p:spPr>
          <a:xfrm>
            <a:off x="4876800" y="4876800"/>
            <a:ext cx="2350772" cy="369332"/>
          </a:xfrm>
          <a:prstGeom prst="rect">
            <a:avLst/>
          </a:prstGeom>
        </p:spPr>
        <p:txBody>
          <a:bodyPr vert="horz" wrap="square" lIns="0" tIns="0" rIns="0" bIns="0" rtlCol="0">
            <a:spAutoFit/>
          </a:bodyPr>
          <a:lstStyle/>
          <a:p>
            <a:pPr algn="ctr"/>
            <a:r>
              <a:rPr sz="2400" b="1" kern="0" spc="20">
                <a:solidFill>
                  <a:srgbClr val="2962FF"/>
                </a:solidFill>
                <a:latin typeface="Roboto" pitchFamily="2" charset="0"/>
                <a:ea typeface="Roboto" pitchFamily="2" charset="0"/>
                <a:cs typeface="Roboto" pitchFamily="2" charset="0"/>
              </a:rPr>
              <a:t>Rp. 5 – 3Juta</a:t>
            </a:r>
          </a:p>
        </p:txBody>
      </p:sp>
      <p:sp>
        <p:nvSpPr>
          <p:cNvPr id="10" name="object 10"/>
          <p:cNvSpPr txBox="1"/>
          <p:nvPr/>
        </p:nvSpPr>
        <p:spPr>
          <a:xfrm>
            <a:off x="4953000" y="5216272"/>
            <a:ext cx="2286000" cy="382156"/>
          </a:xfrm>
          <a:prstGeom prst="rect">
            <a:avLst/>
          </a:prstGeom>
        </p:spPr>
        <p:txBody>
          <a:bodyPr vert="horz" wrap="square" lIns="0" tIns="0" rIns="0" bIns="0" rtlCol="0">
            <a:spAutoFit/>
          </a:bodyPr>
          <a:lstStyle/>
          <a:p>
            <a:pPr algn="ctr"/>
            <a:r>
              <a:rPr sz="1200" kern="2000" spc="-25">
                <a:solidFill>
                  <a:schemeClr val="tx1">
                    <a:lumMod val="50000"/>
                    <a:lumOff val="50000"/>
                  </a:schemeClr>
                </a:solidFill>
                <a:latin typeface="Roboto" pitchFamily="2" charset="0"/>
                <a:ea typeface="Roboto" pitchFamily="2" charset="0"/>
                <a:cs typeface="Roboto" pitchFamily="2" charset="0"/>
              </a:rPr>
              <a:t>(Biaya Lain-lain</a:t>
            </a:r>
          </a:p>
          <a:p>
            <a:pPr algn="ctr">
              <a:spcBef>
                <a:spcPts val="70"/>
              </a:spcBef>
            </a:pPr>
            <a:r>
              <a:rPr sz="1200" kern="2000" spc="-25">
                <a:solidFill>
                  <a:schemeClr val="tx1">
                    <a:lumMod val="50000"/>
                    <a:lumOff val="50000"/>
                  </a:schemeClr>
                </a:solidFill>
                <a:latin typeface="Roboto" pitchFamily="2" charset="0"/>
                <a:ea typeface="Roboto" pitchFamily="2" charset="0"/>
                <a:cs typeface="Roboto" pitchFamily="2" charset="0"/>
              </a:rPr>
              <a:t>Yang Tidak Diasuransikan)</a:t>
            </a:r>
          </a:p>
        </p:txBody>
      </p:sp>
      <p:sp>
        <p:nvSpPr>
          <p:cNvPr id="11" name="object 11"/>
          <p:cNvSpPr txBox="1"/>
          <p:nvPr/>
        </p:nvSpPr>
        <p:spPr>
          <a:xfrm>
            <a:off x="4556886" y="2681732"/>
            <a:ext cx="7254114" cy="213868"/>
          </a:xfrm>
          <a:prstGeom prst="rect">
            <a:avLst/>
          </a:prstGeom>
        </p:spPr>
        <p:txBody>
          <a:bodyPr vert="horz" wrap="square" lIns="0" tIns="0" rIns="0" bIns="0" rtlCol="0">
            <a:spAutoFit/>
          </a:bodyPr>
          <a:lstStyle/>
          <a:p>
            <a:pPr marL="12700">
              <a:lnSpc>
                <a:spcPct val="100000"/>
              </a:lnSpc>
            </a:pPr>
            <a:r>
              <a:rPr lang="id-ID" sz="1400" kern="1000" smtClean="0">
                <a:solidFill>
                  <a:schemeClr val="tx1">
                    <a:lumMod val="85000"/>
                    <a:lumOff val="15000"/>
                  </a:schemeClr>
                </a:solidFill>
                <a:latin typeface="Roboto" pitchFamily="2" charset="0"/>
                <a:ea typeface="Roboto" pitchFamily="2" charset="0"/>
                <a:cs typeface="Roboto" pitchFamily="2" charset="0"/>
              </a:rPr>
              <a:t>~~~~~~~~~~~~~~~~~~~~~~~~~~~~~~~~~~~~~~~~~~~~~~~~~~~~~~~~~~~</a:t>
            </a:r>
            <a:endParaRPr lang="id-ID" sz="1400" kern="1000">
              <a:solidFill>
                <a:schemeClr val="tx1">
                  <a:lumMod val="85000"/>
                  <a:lumOff val="15000"/>
                </a:schemeClr>
              </a:solidFill>
              <a:latin typeface="Roboto" pitchFamily="2" charset="0"/>
              <a:ea typeface="Roboto" pitchFamily="2" charset="0"/>
              <a:cs typeface="Roboto" pitchFamily="2" charset="0"/>
            </a:endParaRPr>
          </a:p>
        </p:txBody>
      </p:sp>
      <p:sp>
        <p:nvSpPr>
          <p:cNvPr id="13" name="object 13"/>
          <p:cNvSpPr txBox="1"/>
          <p:nvPr/>
        </p:nvSpPr>
        <p:spPr>
          <a:xfrm>
            <a:off x="7848600" y="4575965"/>
            <a:ext cx="4343400" cy="1938992"/>
          </a:xfrm>
          <a:prstGeom prst="rect">
            <a:avLst/>
          </a:prstGeom>
        </p:spPr>
        <p:txBody>
          <a:bodyPr vert="horz" wrap="square" lIns="0" tIns="0" rIns="0" bIns="0" rtlCol="0">
            <a:spAutoFit/>
          </a:bodyPr>
          <a:lstStyle/>
          <a:p>
            <a:pPr marL="360363" indent="-360363">
              <a:buFont typeface="+mj-lt"/>
              <a:buAutoNum type="arabicPeriod" startAt="7"/>
              <a:tabLst>
                <a:tab pos="140970"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Waktu untuk Investigasi</a:t>
            </a:r>
          </a:p>
          <a:p>
            <a:pPr marL="360363" marR="803910" indent="-360363">
              <a:buAutoNum type="arabicPeriod" startAt="7"/>
              <a:tabLst>
                <a:tab pos="140970"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Pembayaran Gaji untuk Waktu Hilang </a:t>
            </a:r>
          </a:p>
          <a:p>
            <a:pPr marL="360363" marR="803910" indent="-360363">
              <a:buAutoNum type="arabicPeriod" startAt="7"/>
              <a:tabLst>
                <a:tab pos="140970"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Biaya Perekrutan dan Pelatihan.</a:t>
            </a:r>
          </a:p>
          <a:p>
            <a:pPr marL="360363" marR="803910" indent="-360363">
              <a:buAutoNum type="arabicPeriod" startAt="7"/>
              <a:tabLst>
                <a:tab pos="140970"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Biaya Lembur</a:t>
            </a:r>
          </a:p>
          <a:p>
            <a:pPr marL="360363" indent="-360363">
              <a:buAutoNum type="arabicPeriod" startAt="7"/>
              <a:tabLst>
                <a:tab pos="140970"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Biaya Ekstra Pengawas</a:t>
            </a:r>
          </a:p>
          <a:p>
            <a:pPr marL="360363" indent="-360363">
              <a:buAutoNum type="arabicPeriod" startAt="7"/>
              <a:tabLst>
                <a:tab pos="140970"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Waktu untuk Administrasi</a:t>
            </a:r>
          </a:p>
          <a:p>
            <a:pPr marL="360363" indent="-360363">
              <a:buAutoNum type="arabicPeriod" startAt="7"/>
              <a:tabLst>
                <a:tab pos="140970"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Penurunan Kemampuan Tenaga Kerja yang Kembali karena Cedera</a:t>
            </a:r>
          </a:p>
          <a:p>
            <a:pPr marL="360363" indent="-360363">
              <a:buAutoNum type="arabicPeriod" startAt="7"/>
              <a:tabLst>
                <a:tab pos="140970"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Kerugian Bisnis dan Nama Baik</a:t>
            </a:r>
            <a:endParaRPr lang="id-ID" sz="1400" kern="1000" dirty="0">
              <a:solidFill>
                <a:schemeClr val="tx1">
                  <a:lumMod val="85000"/>
                  <a:lumOff val="15000"/>
                </a:schemeClr>
              </a:solidFill>
              <a:latin typeface="Roboto Medium" pitchFamily="2" charset="0"/>
              <a:ea typeface="Roboto Medium" pitchFamily="2" charset="0"/>
              <a:cs typeface="Roboto Medium" pitchFamily="2" charset="0"/>
            </a:endParaRPr>
          </a:p>
        </p:txBody>
      </p:sp>
      <p:sp>
        <p:nvSpPr>
          <p:cNvPr id="14" name="object 14"/>
          <p:cNvSpPr txBox="1"/>
          <p:nvPr/>
        </p:nvSpPr>
        <p:spPr>
          <a:xfrm>
            <a:off x="7397750" y="3082670"/>
            <a:ext cx="374650" cy="2731517"/>
          </a:xfrm>
          <a:prstGeom prst="rect">
            <a:avLst/>
          </a:prstGeom>
        </p:spPr>
        <p:txBody>
          <a:bodyPr vert="horz" wrap="square" lIns="0" tIns="0" rIns="0" bIns="0" rtlCol="0">
            <a:spAutoFit/>
          </a:bodyPr>
          <a:lstStyle/>
          <a:p>
            <a:pPr marL="12700">
              <a:lnSpc>
                <a:spcPct val="100000"/>
              </a:lnSpc>
            </a:pPr>
            <a:r>
              <a:rPr sz="7750" spc="310" dirty="0">
                <a:latin typeface="Calibri"/>
                <a:cs typeface="Calibri"/>
              </a:rPr>
              <a:t>{</a:t>
            </a:r>
            <a:endParaRPr sz="7750" dirty="0">
              <a:latin typeface="Calibri"/>
              <a:cs typeface="Calibri"/>
            </a:endParaRPr>
          </a:p>
          <a:p>
            <a:pPr marL="12700">
              <a:lnSpc>
                <a:spcPct val="100000"/>
              </a:lnSpc>
              <a:spcBef>
                <a:spcPts val="2720"/>
              </a:spcBef>
            </a:pPr>
            <a:r>
              <a:rPr sz="7750" spc="310" dirty="0">
                <a:latin typeface="Calibri"/>
                <a:cs typeface="Calibri"/>
              </a:rPr>
              <a:t>{</a:t>
            </a:r>
            <a:endParaRPr sz="7750" dirty="0">
              <a:latin typeface="Calibri"/>
              <a:cs typeface="Calibri"/>
            </a:endParaRPr>
          </a:p>
        </p:txBody>
      </p:sp>
      <p:sp>
        <p:nvSpPr>
          <p:cNvPr id="15" name="object 15"/>
          <p:cNvSpPr/>
          <p:nvPr/>
        </p:nvSpPr>
        <p:spPr>
          <a:xfrm>
            <a:off x="0" y="0"/>
            <a:ext cx="12192000" cy="1005840"/>
          </a:xfrm>
          <a:custGeom>
            <a:avLst/>
            <a:gdLst/>
            <a:ahLst/>
            <a:cxnLst/>
            <a:rect l="l" t="t" r="r" b="b"/>
            <a:pathLst>
              <a:path w="12192000" h="1005840">
                <a:moveTo>
                  <a:pt x="0" y="1005839"/>
                </a:moveTo>
                <a:lnTo>
                  <a:pt x="12192000" y="1005839"/>
                </a:lnTo>
                <a:lnTo>
                  <a:pt x="12192000" y="0"/>
                </a:lnTo>
                <a:lnTo>
                  <a:pt x="0" y="0"/>
                </a:lnTo>
                <a:lnTo>
                  <a:pt x="0" y="1005839"/>
                </a:lnTo>
                <a:close/>
              </a:path>
            </a:pathLst>
          </a:custGeom>
          <a:solidFill>
            <a:srgbClr val="1B5E20"/>
          </a:solidFill>
        </p:spPr>
        <p:txBody>
          <a:bodyPr wrap="square" lIns="0" tIns="0" rIns="0" bIns="0" rtlCol="0"/>
          <a:lstStyle/>
          <a:p>
            <a:endParaRPr/>
          </a:p>
        </p:txBody>
      </p:sp>
      <p:sp>
        <p:nvSpPr>
          <p:cNvPr id="16" name="object 16"/>
          <p:cNvSpPr txBox="1">
            <a:spLocks noGrp="1"/>
          </p:cNvSpPr>
          <p:nvPr>
            <p:ph type="title"/>
          </p:nvPr>
        </p:nvSpPr>
        <p:spPr>
          <a:xfrm>
            <a:off x="190958" y="256699"/>
            <a:ext cx="11810085" cy="523220"/>
          </a:xfrm>
          <a:prstGeom prst="rect">
            <a:avLst/>
          </a:prstGeom>
        </p:spPr>
        <p:txBody>
          <a:bodyPr vert="horz" wrap="square" lIns="0" tIns="0" rIns="0" bIns="0" rtlCol="0">
            <a:spAutoFit/>
          </a:bodyPr>
          <a:lstStyle/>
          <a:p>
            <a:pPr marL="436880"/>
            <a:r>
              <a:rPr lang="id-ID" sz="3400" smtClean="0">
                <a:solidFill>
                  <a:schemeClr val="bg1"/>
                </a:solidFill>
                <a:latin typeface="Roboto" pitchFamily="2" charset="0"/>
                <a:ea typeface="Roboto" pitchFamily="2" charset="0"/>
                <a:cs typeface="Roboto" pitchFamily="2" charset="0"/>
              </a:rPr>
              <a:t>Kerugian Kecelakaan Kerja</a:t>
            </a:r>
            <a:endParaRPr lang="id-ID" sz="3400">
              <a:solidFill>
                <a:schemeClr val="bg1"/>
              </a:solidFill>
              <a:latin typeface="Roboto" pitchFamily="2" charset="0"/>
              <a:ea typeface="Roboto" pitchFamily="2" charset="0"/>
              <a:cs typeface="Roboto" pitchFamily="2" charset="0"/>
            </a:endParaRPr>
          </a:p>
        </p:txBody>
      </p:sp>
      <p:sp>
        <p:nvSpPr>
          <p:cNvPr id="21" name="object 21"/>
          <p:cNvSpPr/>
          <p:nvPr/>
        </p:nvSpPr>
        <p:spPr>
          <a:xfrm>
            <a:off x="4331208" y="1210055"/>
            <a:ext cx="0" cy="5135880"/>
          </a:xfrm>
          <a:custGeom>
            <a:avLst/>
            <a:gdLst/>
            <a:ahLst/>
            <a:cxnLst/>
            <a:rect l="l" t="t" r="r" b="b"/>
            <a:pathLst>
              <a:path h="5135880">
                <a:moveTo>
                  <a:pt x="0" y="0"/>
                </a:moveTo>
                <a:lnTo>
                  <a:pt x="0" y="5135880"/>
                </a:lnTo>
              </a:path>
            </a:pathLst>
          </a:custGeom>
          <a:ln w="6102">
            <a:solidFill>
              <a:srgbClr val="000000">
                <a:alpha val="12157"/>
              </a:srgbClr>
            </a:solidFill>
          </a:ln>
        </p:spPr>
        <p:txBody>
          <a:bodyPr wrap="square" lIns="0" tIns="0" rIns="0" bIns="0" rtlCol="0"/>
          <a:lstStyle/>
          <a:p>
            <a:endParaRPr/>
          </a:p>
        </p:txBody>
      </p:sp>
      <p:sp>
        <p:nvSpPr>
          <p:cNvPr id="22" name="object 22"/>
          <p:cNvSpPr/>
          <p:nvPr/>
        </p:nvSpPr>
        <p:spPr>
          <a:xfrm>
            <a:off x="530352" y="1164336"/>
            <a:ext cx="3669791" cy="1889760"/>
          </a:xfrm>
          <a:prstGeom prst="rect">
            <a:avLst/>
          </a:prstGeom>
          <a:blipFill>
            <a:blip r:embed="rId3" cstate="print"/>
            <a:stretch>
              <a:fillRect/>
            </a:stretch>
          </a:blipFill>
        </p:spPr>
        <p:txBody>
          <a:bodyPr wrap="square" lIns="0" tIns="0" rIns="0" bIns="0" rtlCol="0"/>
          <a:lstStyle/>
          <a:p>
            <a:endParaRPr/>
          </a:p>
        </p:txBody>
      </p:sp>
      <p:sp>
        <p:nvSpPr>
          <p:cNvPr id="23" name="object 9"/>
          <p:cNvSpPr txBox="1"/>
          <p:nvPr/>
        </p:nvSpPr>
        <p:spPr>
          <a:xfrm>
            <a:off x="1283208" y="3300247"/>
            <a:ext cx="3048000" cy="433553"/>
          </a:xfrm>
          <a:prstGeom prst="rect">
            <a:avLst/>
          </a:prstGeom>
          <a:solidFill>
            <a:srgbClr val="000000">
              <a:alpha val="12157"/>
            </a:srgbClr>
          </a:solidFill>
        </p:spPr>
        <p:txBody>
          <a:bodyPr vert="horz" wrap="square" lIns="108000" tIns="108000" rIns="108000" bIns="108000" rtlCol="0">
            <a:spAutoFit/>
          </a:bodyPr>
          <a:lstStyle/>
          <a:p>
            <a:pPr marR="5080" algn="ctr">
              <a:lnSpc>
                <a:spcPct val="100000"/>
              </a:lnSpc>
            </a:pPr>
            <a:r>
              <a:rPr sz="1400" kern="1000" dirty="0" err="1" smtClean="0">
                <a:solidFill>
                  <a:schemeClr val="tx1">
                    <a:lumMod val="85000"/>
                    <a:lumOff val="15000"/>
                  </a:schemeClr>
                </a:solidFill>
                <a:latin typeface="Roboto" pitchFamily="2" charset="0"/>
                <a:ea typeface="Roboto" pitchFamily="2" charset="0"/>
                <a:cs typeface="Roboto" pitchFamily="2" charset="0"/>
              </a:rPr>
              <a:t>Teori</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Gunung</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Es</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Kecelakaan</a:t>
            </a:r>
            <a:r>
              <a:rPr sz="1400" kern="1000" dirty="0" smtClean="0">
                <a:solidFill>
                  <a:schemeClr val="tx1">
                    <a:lumMod val="85000"/>
                    <a:lumOff val="15000"/>
                  </a:schemeClr>
                </a:solidFill>
                <a:latin typeface="Roboto" pitchFamily="2" charset="0"/>
                <a:ea typeface="Roboto" pitchFamily="2" charset="0"/>
                <a:cs typeface="Roboto" pitchFamily="2" charset="0"/>
              </a:rPr>
              <a:t> </a:t>
            </a:r>
            <a:r>
              <a:rPr sz="1400" kern="1000" dirty="0" err="1" smtClean="0">
                <a:solidFill>
                  <a:schemeClr val="tx1">
                    <a:lumMod val="85000"/>
                    <a:lumOff val="15000"/>
                  </a:schemeClr>
                </a:solidFill>
                <a:latin typeface="Roboto" pitchFamily="2" charset="0"/>
                <a:ea typeface="Roboto" pitchFamily="2" charset="0"/>
                <a:cs typeface="Roboto" pitchFamily="2" charset="0"/>
              </a:rPr>
              <a:t>Kerja</a:t>
            </a:r>
            <a:endParaRPr sz="1400" kern="1000" dirty="0">
              <a:solidFill>
                <a:schemeClr val="tx1">
                  <a:lumMod val="85000"/>
                  <a:lumOff val="15000"/>
                </a:schemeClr>
              </a:solidFill>
              <a:latin typeface="Roboto" pitchFamily="2" charset="0"/>
              <a:ea typeface="Roboto" pitchFamily="2" charset="0"/>
              <a:cs typeface="Roboto" pitchFamily="2" charset="0"/>
            </a:endParaRPr>
          </a:p>
        </p:txBody>
      </p:sp>
      <p:sp>
        <p:nvSpPr>
          <p:cNvPr id="27" name="object 4"/>
          <p:cNvSpPr txBox="1"/>
          <p:nvPr/>
        </p:nvSpPr>
        <p:spPr>
          <a:xfrm>
            <a:off x="7848600" y="2895600"/>
            <a:ext cx="4343400" cy="1575816"/>
          </a:xfrm>
          <a:prstGeom prst="rect">
            <a:avLst/>
          </a:prstGeom>
        </p:spPr>
        <p:txBody>
          <a:bodyPr vert="horz" wrap="square" lIns="0" tIns="0" rIns="0" bIns="0" rtlCol="0">
            <a:spAutoFit/>
          </a:bodyPr>
          <a:lstStyle/>
          <a:p>
            <a:pPr>
              <a:lnSpc>
                <a:spcPct val="115000"/>
              </a:lnSpc>
            </a:pPr>
            <a:r>
              <a:rPr lang="id-ID" sz="1600" b="1" kern="1000" dirty="0" smtClean="0">
                <a:solidFill>
                  <a:srgbClr val="F44336"/>
                </a:solidFill>
                <a:latin typeface="Roboto" pitchFamily="2" charset="0"/>
                <a:ea typeface="Roboto" pitchFamily="2" charset="0"/>
                <a:cs typeface="Roboto" pitchFamily="2" charset="0"/>
              </a:rPr>
              <a:t>Biaya Tidak Langsung</a:t>
            </a:r>
          </a:p>
          <a:p>
            <a:pPr marL="360363" indent="-360363">
              <a:buAutoNum type="arabicPeriod"/>
              <a:tabLst>
                <a:tab pos="360363"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Kerusakan Bangunan</a:t>
            </a:r>
          </a:p>
          <a:p>
            <a:pPr marL="360363" indent="-360363">
              <a:buAutoNum type="arabicPeriod"/>
              <a:tabLst>
                <a:tab pos="360363"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Kerusakan Alat dan Mesin</a:t>
            </a:r>
          </a:p>
          <a:p>
            <a:pPr marL="360363" indent="-360363">
              <a:buAutoNum type="arabicPeriod"/>
              <a:tabLst>
                <a:tab pos="360363"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Kerusakan Produk dan Bahan/Material</a:t>
            </a:r>
          </a:p>
          <a:p>
            <a:pPr marL="360363" indent="-360363">
              <a:buAutoNum type="arabicPeriod"/>
              <a:tabLst>
                <a:tab pos="360363"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Gangguan/Terhentinya Produksi</a:t>
            </a:r>
          </a:p>
          <a:p>
            <a:pPr marL="360363" indent="-360363">
              <a:buAutoNum type="arabicPeriod"/>
              <a:tabLst>
                <a:tab pos="360363"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Biaya Administrasi</a:t>
            </a:r>
          </a:p>
          <a:p>
            <a:pPr marL="360363" indent="-360363">
              <a:buAutoNum type="arabicPeriod"/>
              <a:tabLst>
                <a:tab pos="360363" algn="l"/>
              </a:tabLst>
            </a:pPr>
            <a:r>
              <a:rPr lang="id-ID" sz="1400" kern="1000" dirty="0" smtClean="0">
                <a:solidFill>
                  <a:schemeClr val="tx1">
                    <a:lumMod val="85000"/>
                    <a:lumOff val="15000"/>
                  </a:schemeClr>
                </a:solidFill>
                <a:latin typeface="Roboto Medium" pitchFamily="2" charset="0"/>
                <a:ea typeface="Roboto Medium" pitchFamily="2" charset="0"/>
                <a:cs typeface="Roboto Medium" pitchFamily="2" charset="0"/>
              </a:rPr>
              <a:t>Pengeluaran Sarana dan Prasarana Darurat</a:t>
            </a:r>
          </a:p>
        </p:txBody>
      </p:sp>
    </p:spTree>
    <p:extLst>
      <p:ext uri="{BB962C8B-B14F-4D97-AF65-F5344CB8AC3E}">
        <p14:creationId xmlns:p14="http://schemas.microsoft.com/office/powerpoint/2010/main" val="41688250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1743</TotalTime>
  <Words>3249</Words>
  <Application>Microsoft Macintosh PowerPoint</Application>
  <PresentationFormat>Custom</PresentationFormat>
  <Paragraphs>538</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Lambang K3</vt:lpstr>
      <vt:lpstr>Pengertian K3</vt:lpstr>
      <vt:lpstr>Dasar Hukum Penerapan K3 Di Tempat Kerja</vt:lpstr>
      <vt:lpstr>Tujuan K3</vt:lpstr>
      <vt:lpstr>Insiden K3</vt:lpstr>
      <vt:lpstr>Piramida Kecelakaan Kerja</vt:lpstr>
      <vt:lpstr>Penyebab Kecelakaan Kerja</vt:lpstr>
      <vt:lpstr>Kerugian Kecelakaan Kerja</vt:lpstr>
      <vt:lpstr>Upaya Pencegahan Kecelakaan Kerja</vt:lpstr>
      <vt:lpstr>Bahaya K3</vt:lpstr>
      <vt:lpstr>Resiko K3</vt:lpstr>
      <vt:lpstr>Pengendalian Resiko K3</vt:lpstr>
      <vt:lpstr>Budaya 5R</vt:lpstr>
      <vt:lpstr>Langkah-Langkah Penerapan 5R</vt:lpstr>
      <vt:lpstr>Makna Rambu Di Tempat Kerja</vt:lpstr>
      <vt:lpstr>Label Kemasan Bahan Beracun Dan Berbahaya (B3)</vt:lpstr>
      <vt:lpstr>Label Transportasi Bahan Beracun Dan Berbahaya (B3)</vt:lpstr>
      <vt:lpstr>Makna Label Dan Warna Perpipaan</vt:lpstr>
      <vt:lpstr>Tanda Dan Makna Papan Informasi Di Tempat Kerja</vt:lpstr>
      <vt:lpstr>Tanda, Makna Warna Dan Label Di Tempat Kerja</vt:lpstr>
      <vt:lpstr>Contoh Dokumentasi Penerapan 5R Di Tempat Kerja</vt:lpstr>
      <vt:lpstr>LOTO (Lockout – Tagout)</vt:lpstr>
      <vt:lpstr>Izin Pekerjaan Bahaya/Resiko Tinggi</vt:lpstr>
      <vt:lpstr>Alat Pelindung Diri (APD)</vt:lpstr>
      <vt:lpstr>Penyakit Akibat Kerja (PAK)</vt:lpstr>
      <vt:lpstr>Kesehatan Kerja</vt:lpstr>
      <vt:lpstr>Kesehatan Kerja (Lanjutan)</vt:lpstr>
      <vt:lpstr>Kesehatan Kerja (Selesai)</vt:lpstr>
      <vt:lpstr>Tanggap Darurat</vt:lpstr>
      <vt:lpstr>Api Dan Kebakaran</vt:lpstr>
      <vt:lpstr>Tahap–tahap Kebakaran</vt:lpstr>
      <vt:lpstr>Metode Pemadaman Api</vt:lpstr>
      <vt:lpstr>Klasifikasi Kebakaran</vt:lpstr>
      <vt:lpstr>Tabung Pemadam / APAR (Alat Pemadam Api Ringan)</vt:lpstr>
      <vt:lpstr>Jenis-jenis Tabung Pemadam / APAR</vt:lpstr>
      <vt:lpstr>Hidran</vt:lpstr>
      <vt:lpstr>Kewajiban Pengusaha (Pengurus)</vt:lpstr>
      <vt:lpstr>Kewajiban Tenaga Kerja</vt:lpstr>
      <vt:lpstr>Syarat Dasar K3</vt:lpstr>
      <vt:lpstr>Syarat Dasar K3 (Selesai)</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Dasar Dasar Keselamatan dan Kesehatan Kerja (K3)</dc:title>
  <dc:creator>Hebbie Ilma Adzim</dc:creator>
  <cp:lastModifiedBy>User 17</cp:lastModifiedBy>
  <cp:revision>303</cp:revision>
  <dcterms:created xsi:type="dcterms:W3CDTF">2015-07-29T02:12:05Z</dcterms:created>
  <dcterms:modified xsi:type="dcterms:W3CDTF">2017-09-04T06:40:56Z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2014-09-12T00:00:00Z</vt:filetime>
  </property>
  <property fmtid="{D5CDD505-2E9C-101B-9397-08002B2CF9AE}" pid="3" name="Creator">
    <vt:lpwstr>Microsoft® PowerPoint® 2013</vt:lpwstr>
  </property>
  <property fmtid="{D5CDD505-2E9C-101B-9397-08002B2CF9AE}" pid="4" name="LastSaved">
    <vt:filetime>2015-07-29T00:00:00Z</vt:filetime>
  </property>
</Properties>
</file>